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y="5143500" cx="9144000"/>
  <p:notesSz cx="6858000" cy="9144000"/>
  <p:embeddedFontLst>
    <p:embeddedFont>
      <p:font typeface="Roboto"/>
      <p:regular r:id="rId49"/>
      <p:bold r:id="rId50"/>
      <p:italic r:id="rId51"/>
      <p:boldItalic r:id="rId52"/>
    </p:embeddedFont>
    <p:embeddedFont>
      <p:font typeface="Anaheim"/>
      <p:regular r:id="rId53"/>
    </p:embeddedFont>
    <p:embeddedFont>
      <p:font typeface="Barlow Condensed Medium"/>
      <p:regular r:id="rId54"/>
      <p:bold r:id="rId55"/>
      <p:italic r:id="rId56"/>
      <p:boldItalic r:id="rId57"/>
    </p:embeddedFont>
    <p:embeddedFont>
      <p:font typeface="Barlow Condensed ExtraBold"/>
      <p:bold r:id="rId58"/>
      <p:boldItalic r:id="rId59"/>
    </p:embeddedFont>
    <p:embeddedFont>
      <p:font typeface="Overpass Mono"/>
      <p:regular r:id="rId60"/>
      <p:bold r:id="rId61"/>
    </p:embeddedFont>
    <p:embeddedFont>
      <p:font typeface="Roboto Mono"/>
      <p:regular r:id="rId62"/>
      <p:bold r:id="rId63"/>
      <p:italic r:id="rId64"/>
      <p:boldItalic r:id="rId65"/>
    </p:embeddedFont>
    <p:embeddedFont>
      <p:font typeface="Barlow"/>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Mono-regular.fntdata"/><Relationship Id="rId61" Type="http://schemas.openxmlformats.org/officeDocument/2006/relationships/font" Target="fonts/OverpassMono-bold.fntdata"/><Relationship Id="rId20" Type="http://schemas.openxmlformats.org/officeDocument/2006/relationships/slide" Target="slides/slide16.xml"/><Relationship Id="rId64" Type="http://schemas.openxmlformats.org/officeDocument/2006/relationships/font" Target="fonts/RobotoMono-italic.fntdata"/><Relationship Id="rId63" Type="http://schemas.openxmlformats.org/officeDocument/2006/relationships/font" Target="fonts/RobotoMono-bold.fntdata"/><Relationship Id="rId22" Type="http://schemas.openxmlformats.org/officeDocument/2006/relationships/slide" Target="slides/slide18.xml"/><Relationship Id="rId66" Type="http://schemas.openxmlformats.org/officeDocument/2006/relationships/font" Target="fonts/Barlow-regular.fntdata"/><Relationship Id="rId21" Type="http://schemas.openxmlformats.org/officeDocument/2006/relationships/slide" Target="slides/slide17.xml"/><Relationship Id="rId65" Type="http://schemas.openxmlformats.org/officeDocument/2006/relationships/font" Target="fonts/RobotoMono-boldItalic.fntdata"/><Relationship Id="rId24" Type="http://schemas.openxmlformats.org/officeDocument/2006/relationships/slide" Target="slides/slide20.xml"/><Relationship Id="rId68" Type="http://schemas.openxmlformats.org/officeDocument/2006/relationships/font" Target="fonts/Barlow-italic.fntdata"/><Relationship Id="rId23" Type="http://schemas.openxmlformats.org/officeDocument/2006/relationships/slide" Target="slides/slide19.xml"/><Relationship Id="rId67" Type="http://schemas.openxmlformats.org/officeDocument/2006/relationships/font" Target="fonts/Barlow-bold.fntdata"/><Relationship Id="rId60" Type="http://schemas.openxmlformats.org/officeDocument/2006/relationships/font" Target="fonts/OverpassMono-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Barlow-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Anaheim-regular.fntdata"/><Relationship Id="rId52" Type="http://schemas.openxmlformats.org/officeDocument/2006/relationships/font" Target="fonts/Roboto-boldItalic.fntdata"/><Relationship Id="rId11" Type="http://schemas.openxmlformats.org/officeDocument/2006/relationships/slide" Target="slides/slide7.xml"/><Relationship Id="rId55" Type="http://schemas.openxmlformats.org/officeDocument/2006/relationships/font" Target="fonts/BarlowCondensedMedium-bold.fntdata"/><Relationship Id="rId10" Type="http://schemas.openxmlformats.org/officeDocument/2006/relationships/slide" Target="slides/slide6.xml"/><Relationship Id="rId54" Type="http://schemas.openxmlformats.org/officeDocument/2006/relationships/font" Target="fonts/BarlowCondensedMedium-regular.fntdata"/><Relationship Id="rId13" Type="http://schemas.openxmlformats.org/officeDocument/2006/relationships/slide" Target="slides/slide9.xml"/><Relationship Id="rId57" Type="http://schemas.openxmlformats.org/officeDocument/2006/relationships/font" Target="fonts/BarlowCondensedMedium-boldItalic.fntdata"/><Relationship Id="rId12" Type="http://schemas.openxmlformats.org/officeDocument/2006/relationships/slide" Target="slides/slide8.xml"/><Relationship Id="rId56" Type="http://schemas.openxmlformats.org/officeDocument/2006/relationships/font" Target="fonts/BarlowCondensedMedium-italic.fntdata"/><Relationship Id="rId15" Type="http://schemas.openxmlformats.org/officeDocument/2006/relationships/slide" Target="slides/slide11.xml"/><Relationship Id="rId59" Type="http://schemas.openxmlformats.org/officeDocument/2006/relationships/font" Target="fonts/BarlowCondensedExtraBold-boldItalic.fntdata"/><Relationship Id="rId14" Type="http://schemas.openxmlformats.org/officeDocument/2006/relationships/slide" Target="slides/slide10.xml"/><Relationship Id="rId58" Type="http://schemas.openxmlformats.org/officeDocument/2006/relationships/font" Target="fonts/BarlowCondensed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rummy.com/software/BeautifulSoup/bs4/doc/" TargetMode="External"/><Relationship Id="rId3" Type="http://schemas.openxmlformats.org/officeDocument/2006/relationships/hyperlink" Target="https://scrapy.or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ndas.pydata.or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yte.com/data-types/news-scraping-api/" TargetMode="External"/><Relationship Id="rId3" Type="http://schemas.openxmlformats.org/officeDocument/2006/relationships/hyperlink" Target="https://www.scrapinghub.com/brand-monitoring-data/" TargetMode="External"/><Relationship Id="rId4" Type="http://schemas.openxmlformats.org/officeDocument/2006/relationships/hyperlink" Target="https://www.zyte.com/brand-monito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The legendary Einstein once stated...</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“Learn from yesterday, live for today, hope for </a:t>
            </a:r>
            <a:r>
              <a:rPr lang="en" sz="1600">
                <a:latin typeface="Times New Roman"/>
                <a:ea typeface="Times New Roman"/>
                <a:cs typeface="Times New Roman"/>
                <a:sym typeface="Times New Roman"/>
              </a:rPr>
              <a:t>tomorrow</a:t>
            </a:r>
            <a:r>
              <a:rPr lang="en" sz="1600">
                <a:latin typeface="Times New Roman"/>
                <a:ea typeface="Times New Roman"/>
                <a:cs typeface="Times New Roman"/>
                <a:sym typeface="Times New Roman"/>
              </a:rPr>
              <a:t>. The important thing is not to stop questioning”</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So we did not stop questioning…</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Why are we wasting time and resources in this golden age of technology and information?</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 Greetings my fellow peers and good mam.</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My forward thinking </a:t>
            </a:r>
            <a:r>
              <a:rPr lang="en" sz="1600">
                <a:latin typeface="Times New Roman"/>
                <a:ea typeface="Times New Roman"/>
                <a:cs typeface="Times New Roman"/>
                <a:sym typeface="Times New Roman"/>
              </a:rPr>
              <a:t>teammates</a:t>
            </a:r>
            <a:r>
              <a:rPr lang="en" sz="1600">
                <a:latin typeface="Times New Roman"/>
                <a:ea typeface="Times New Roman"/>
                <a:cs typeface="Times New Roman"/>
                <a:sym typeface="Times New Roman"/>
              </a:rPr>
              <a:t> and I are enthusiastic to reveal our computer science concept</a:t>
            </a:r>
            <a:r>
              <a:rPr b="1" lang="en" sz="1600">
                <a:latin typeface="Times New Roman"/>
                <a:ea typeface="Times New Roman"/>
                <a:cs typeface="Times New Roman"/>
                <a:sym typeface="Times New Roman"/>
              </a:rPr>
              <a:t> “ADMIN OVER HAUL”</a:t>
            </a:r>
            <a:endParaRPr b="1"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solidFill>
                  <a:srgbClr val="202124"/>
                </a:solidFill>
                <a:highlight>
                  <a:srgbClr val="FFFFFF"/>
                </a:highlight>
                <a:latin typeface="Times New Roman"/>
                <a:ea typeface="Times New Roman"/>
                <a:cs typeface="Times New Roman"/>
                <a:sym typeface="Times New Roman"/>
              </a:rPr>
              <a:t>There was an </a:t>
            </a:r>
            <a:r>
              <a:rPr b="1" lang="en" sz="1600">
                <a:solidFill>
                  <a:srgbClr val="202124"/>
                </a:solidFill>
                <a:highlight>
                  <a:srgbClr val="FFFFFF"/>
                </a:highlight>
                <a:latin typeface="Times New Roman"/>
                <a:ea typeface="Times New Roman"/>
                <a:cs typeface="Times New Roman"/>
                <a:sym typeface="Times New Roman"/>
              </a:rPr>
              <a:t>idea...</a:t>
            </a:r>
            <a:r>
              <a:rPr lang="en" sz="1600">
                <a:solidFill>
                  <a:srgbClr val="202124"/>
                </a:solidFill>
                <a:highlight>
                  <a:srgbClr val="FFFFFF"/>
                </a:highlight>
                <a:latin typeface="Times New Roman"/>
                <a:ea typeface="Times New Roman"/>
                <a:cs typeface="Times New Roman"/>
                <a:sym typeface="Times New Roman"/>
              </a:rPr>
              <a:t> to bring together a group of remarkable programme</a:t>
            </a:r>
            <a:r>
              <a:rPr lang="en" sz="1600">
                <a:solidFill>
                  <a:srgbClr val="202124"/>
                </a:solidFill>
                <a:highlight>
                  <a:srgbClr val="FFFFFF"/>
                </a:highlight>
                <a:latin typeface="Times New Roman"/>
                <a:ea typeface="Times New Roman"/>
                <a:cs typeface="Times New Roman"/>
                <a:sym typeface="Times New Roman"/>
              </a:rPr>
              <a:t>s... </a:t>
            </a:r>
            <a:r>
              <a:rPr lang="en" sz="1600">
                <a:solidFill>
                  <a:srgbClr val="202124"/>
                </a:solidFill>
                <a:highlight>
                  <a:srgbClr val="FFFFFF"/>
                </a:highlight>
                <a:latin typeface="Times New Roman"/>
                <a:ea typeface="Times New Roman"/>
                <a:cs typeface="Times New Roman"/>
                <a:sym typeface="Times New Roman"/>
              </a:rPr>
              <a:t>to see if the</a:t>
            </a:r>
            <a:r>
              <a:rPr lang="en" sz="1600">
                <a:solidFill>
                  <a:srgbClr val="202124"/>
                </a:solidFill>
                <a:highlight>
                  <a:srgbClr val="FFFFFF"/>
                </a:highlight>
                <a:latin typeface="Times New Roman"/>
                <a:ea typeface="Times New Roman"/>
                <a:cs typeface="Times New Roman"/>
                <a:sym typeface="Times New Roman"/>
              </a:rPr>
              <a:t>y</a:t>
            </a:r>
            <a:r>
              <a:rPr lang="en" sz="1600">
                <a:solidFill>
                  <a:srgbClr val="202124"/>
                </a:solidFill>
                <a:highlight>
                  <a:srgbClr val="FFFFFF"/>
                </a:highlight>
                <a:latin typeface="Times New Roman"/>
                <a:ea typeface="Times New Roman"/>
                <a:cs typeface="Times New Roman"/>
                <a:sym typeface="Times New Roman"/>
              </a:rPr>
              <a:t> could become something more... To see if they could work together when we needed them to... to facilitate the overseer’s operations that were considered </a:t>
            </a:r>
            <a:r>
              <a:rPr lang="en" sz="1600">
                <a:solidFill>
                  <a:srgbClr val="202124"/>
                </a:solidFill>
                <a:highlight>
                  <a:srgbClr val="FFFFFF"/>
                </a:highlight>
                <a:latin typeface="Times New Roman"/>
                <a:ea typeface="Times New Roman"/>
                <a:cs typeface="Times New Roman"/>
                <a:sym typeface="Times New Roman"/>
              </a:rPr>
              <a:t>tedious</a:t>
            </a:r>
            <a:r>
              <a:rPr lang="en" sz="1600">
                <a:solidFill>
                  <a:srgbClr val="202124"/>
                </a:solidFill>
                <a:highlight>
                  <a:srgbClr val="FFFFFF"/>
                </a:highlight>
                <a:latin typeface="Times New Roman"/>
                <a:ea typeface="Times New Roman"/>
                <a:cs typeface="Times New Roman"/>
                <a:sym typeface="Times New Roman"/>
              </a:rPr>
              <a:t> before...</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232a00dc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232a00dc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u="sng">
                <a:solidFill>
                  <a:srgbClr val="333333"/>
                </a:solidFill>
                <a:highlight>
                  <a:srgbClr val="FFFFFF"/>
                </a:highlight>
              </a:rPr>
              <a:t>DONE</a:t>
            </a:r>
            <a:endParaRPr b="1" sz="1400" u="sng">
              <a:solidFill>
                <a:srgbClr val="333333"/>
              </a:solidFill>
              <a:highlight>
                <a:srgbClr val="FFFFFF"/>
              </a:highlight>
            </a:endParaRPr>
          </a:p>
          <a:p>
            <a:pPr indent="0" lvl="0" marL="0" rtl="0" algn="l">
              <a:lnSpc>
                <a:spcPct val="218181"/>
              </a:lnSpc>
              <a:spcBef>
                <a:spcPts val="1400"/>
              </a:spcBef>
              <a:spcAft>
                <a:spcPts val="0"/>
              </a:spcAft>
              <a:buNone/>
            </a:pPr>
            <a:r>
              <a:rPr lang="en" sz="1600">
                <a:solidFill>
                  <a:srgbClr val="292929"/>
                </a:solidFill>
                <a:highlight>
                  <a:srgbClr val="FFFFFF"/>
                </a:highlight>
                <a:latin typeface="Georgia"/>
                <a:ea typeface="Georgia"/>
                <a:cs typeface="Georgia"/>
                <a:sym typeface="Georgia"/>
              </a:rPr>
              <a:t>Every website has a different structure, that is why web scrapers are usually built to explore one website.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1400"/>
              </a:spcBef>
              <a:spcAft>
                <a:spcPts val="0"/>
              </a:spcAft>
              <a:buNone/>
            </a:pPr>
            <a:r>
              <a:rPr lang="en" sz="1600">
                <a:solidFill>
                  <a:srgbClr val="292929"/>
                </a:solidFill>
                <a:highlight>
                  <a:srgbClr val="FFFFFF"/>
                </a:highlight>
                <a:latin typeface="Georgia"/>
                <a:ea typeface="Georgia"/>
                <a:cs typeface="Georgia"/>
                <a:sym typeface="Georgia"/>
              </a:rPr>
              <a:t>The two important issues that arise during the implementation of a web scraper are the following:</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32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What is the structure of the web pages that contain relevant data?</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How can we get to those web pages?</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In order to answer those questions, we need to understand a little how websites work.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Websites are created using HTML , along with CSS and JavaScript. HTML elements are separated by tags and they directly introduce content to the web page.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Here is what a basic HTML document looks like:</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We can see that the content of the first heading is contained between the ‘h1’ tags and The first paragraph is contained between the ‘p’ tags.</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 On a real website, we need to find out between which tags the relevant data is and tell it to our scraper.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We also need to specify which links should be explored and where they can be found among the HTML file.</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With all this information, our scraper should be able to gather the required data.</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I would like to humbly request the audience to shift your attention to my renowned colleague and fellow programmer, Yadav Ranga Nathan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400">
              <a:solidFill>
                <a:srgbClr val="333333"/>
              </a:solidFill>
              <a:highlight>
                <a:srgbClr val="FFFFFF"/>
              </a:highlight>
            </a:endParaRPr>
          </a:p>
          <a:p>
            <a:pPr indent="0" lvl="0" marL="0" rtl="0" algn="l">
              <a:lnSpc>
                <a:spcPct val="115000"/>
              </a:lnSpc>
              <a:spcBef>
                <a:spcPts val="2500"/>
              </a:spcBef>
              <a:spcAft>
                <a:spcPts val="0"/>
              </a:spcAft>
              <a:buClr>
                <a:schemeClr val="dk1"/>
              </a:buClr>
              <a:buSzPts val="1100"/>
              <a:buFont typeface="Arial"/>
              <a:buNone/>
            </a:pPr>
            <a:r>
              <a:t/>
            </a:r>
            <a:endParaRPr sz="1650">
              <a:solidFill>
                <a:srgbClr val="3C484E"/>
              </a:solidFill>
              <a:highlight>
                <a:srgbClr val="FFFFFF"/>
              </a:highlight>
              <a:latin typeface="Georgia"/>
              <a:ea typeface="Georgia"/>
              <a:cs typeface="Georgia"/>
              <a:sym typeface="Georgia"/>
            </a:endParaRPr>
          </a:p>
          <a:p>
            <a:pPr indent="0" lvl="0" marL="0" rtl="0" algn="l">
              <a:spcBef>
                <a:spcPts val="25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148ec9766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148ec9766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Clr>
                <a:schemeClr val="dk1"/>
              </a:buClr>
              <a:buSzPts val="1300"/>
              <a:buFont typeface="Roboto Mono"/>
              <a:buChar char="➔"/>
            </a:pPr>
            <a:r>
              <a:rPr lang="en" sz="1300">
                <a:solidFill>
                  <a:schemeClr val="dk1"/>
                </a:solidFill>
                <a:latin typeface="Roboto Mono"/>
                <a:ea typeface="Roboto Mono"/>
                <a:cs typeface="Roboto Mono"/>
                <a:sym typeface="Roboto Mono"/>
              </a:rPr>
              <a:t>Thankyou Adrash Boopathi for </a:t>
            </a:r>
            <a:r>
              <a:rPr lang="en" sz="1300">
                <a:solidFill>
                  <a:schemeClr val="dk1"/>
                </a:solidFill>
                <a:latin typeface="Roboto Mono"/>
                <a:ea typeface="Roboto Mono"/>
                <a:cs typeface="Roboto Mono"/>
                <a:sym typeface="Roboto Mono"/>
              </a:rPr>
              <a:t>covering the basics on how to scrape the web for data…</a:t>
            </a:r>
            <a:endParaRPr sz="1300">
              <a:solidFill>
                <a:schemeClr val="dk1"/>
              </a:solidFill>
              <a:latin typeface="Roboto Mono"/>
              <a:ea typeface="Roboto Mono"/>
              <a:cs typeface="Roboto Mono"/>
              <a:sym typeface="Roboto Mono"/>
            </a:endParaRPr>
          </a:p>
          <a:p>
            <a:pPr indent="-311150" lvl="0" marL="457200" rtl="0" algn="l">
              <a:spcBef>
                <a:spcPts val="1000"/>
              </a:spcBef>
              <a:spcAft>
                <a:spcPts val="0"/>
              </a:spcAft>
              <a:buClr>
                <a:schemeClr val="dk1"/>
              </a:buClr>
              <a:buSzPts val="1300"/>
              <a:buFont typeface="Roboto Mono"/>
              <a:buChar char="➔"/>
            </a:pPr>
            <a:r>
              <a:rPr lang="en" sz="1300">
                <a:solidFill>
                  <a:schemeClr val="dk1"/>
                </a:solidFill>
                <a:latin typeface="Roboto Mono"/>
                <a:ea typeface="Roboto Mono"/>
                <a:cs typeface="Roboto Mono"/>
                <a:sym typeface="Roboto Mono"/>
              </a:rPr>
              <a:t>But now, thinking about how this works from a technical perspective (back to slide)</a:t>
            </a:r>
            <a:endParaRPr sz="1300">
              <a:solidFill>
                <a:schemeClr val="dk1"/>
              </a:solidFill>
              <a:latin typeface="Roboto Mono"/>
              <a:ea typeface="Roboto Mono"/>
              <a:cs typeface="Roboto Mono"/>
              <a:sym typeface="Roboto Mono"/>
            </a:endParaRPr>
          </a:p>
          <a:p>
            <a:pPr indent="-311150" lvl="0" marL="457200" rtl="0" algn="l">
              <a:spcBef>
                <a:spcPts val="1000"/>
              </a:spcBef>
              <a:spcAft>
                <a:spcPts val="0"/>
              </a:spcAft>
              <a:buClr>
                <a:schemeClr val="dk1"/>
              </a:buClr>
              <a:buSzPts val="1300"/>
              <a:buFont typeface="Roboto Mono"/>
              <a:buChar char="➔"/>
            </a:pPr>
            <a:r>
              <a:rPr lang="en" sz="1300">
                <a:solidFill>
                  <a:schemeClr val="dk1"/>
                </a:solidFill>
                <a:latin typeface="Roboto Mono"/>
                <a:ea typeface="Roboto Mono"/>
                <a:cs typeface="Roboto Mono"/>
                <a:sym typeface="Roboto Mono"/>
              </a:rPr>
              <a:t>LET’S TAKE A LOOK AT A FEW POPULAR ONES!</a:t>
            </a:r>
            <a:endParaRPr sz="1300">
              <a:solidFill>
                <a:schemeClr val="dk1"/>
              </a:solidFill>
              <a:latin typeface="Roboto Mono"/>
              <a:ea typeface="Roboto Mono"/>
              <a:cs typeface="Roboto Mono"/>
              <a:sym typeface="Roboto Mono"/>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e148ec9766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e148ec9766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names of some </a:t>
            </a:r>
            <a:r>
              <a:rPr lang="en"/>
              <a:t>commonly</a:t>
            </a:r>
            <a:r>
              <a:rPr lang="en"/>
              <a:t> used and popular python libraries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e232a00dc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e232a00dc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6666"/>
              </a:lnSpc>
              <a:spcBef>
                <a:spcPts val="1400"/>
              </a:spcBef>
              <a:spcAft>
                <a:spcPts val="0"/>
              </a:spcAft>
              <a:buNone/>
            </a:pPr>
            <a:r>
              <a:rPr b="1" lang="en" sz="1450">
                <a:solidFill>
                  <a:schemeClr val="dk1"/>
                </a:solidFill>
                <a:uFill>
                  <a:noFill/>
                </a:uFill>
                <a:hlinkClick r:id="rId2">
                  <a:extLst>
                    <a:ext uri="{A12FA001-AC4F-418D-AE19-62706E023703}">
                      <ahyp:hlinkClr val="tx"/>
                    </a:ext>
                  </a:extLst>
                </a:hlinkClick>
              </a:rPr>
              <a:t>BeautifulSoup</a:t>
            </a:r>
            <a:r>
              <a:rPr lang="en" sz="1450">
                <a:solidFill>
                  <a:schemeClr val="dk1"/>
                </a:solidFill>
              </a:rPr>
              <a:t> is a Python library, commonly used to parse data from XML and HTML documents. Organizing this parsed content into more accessible trees, BeautifulSoup makes navigating and searching through large swathes of data much easier. It’s the go-to tool for many data analysts.</a:t>
            </a:r>
            <a:endParaRPr b="1" sz="3000">
              <a:solidFill>
                <a:srgbClr val="223C50"/>
              </a:solidFill>
            </a:endParaRPr>
          </a:p>
          <a:p>
            <a:pPr indent="0" lvl="0" marL="0" rtl="0" algn="l">
              <a:lnSpc>
                <a:spcPct val="166666"/>
              </a:lnSpc>
              <a:spcBef>
                <a:spcPts val="1400"/>
              </a:spcBef>
              <a:spcAft>
                <a:spcPts val="0"/>
              </a:spcAft>
              <a:buNone/>
            </a:pPr>
            <a:r>
              <a:rPr b="1" lang="en" sz="1350">
                <a:solidFill>
                  <a:schemeClr val="dk1"/>
                </a:solidFill>
                <a:uFill>
                  <a:noFill/>
                </a:uFill>
                <a:hlinkClick r:id="rId3">
                  <a:extLst>
                    <a:ext uri="{A12FA001-AC4F-418D-AE19-62706E023703}">
                      <ahyp:hlinkClr val="tx"/>
                    </a:ext>
                  </a:extLst>
                </a:hlinkClick>
              </a:rPr>
              <a:t>Scrapy</a:t>
            </a:r>
            <a:r>
              <a:rPr lang="en" sz="1350">
                <a:solidFill>
                  <a:schemeClr val="dk1"/>
                </a:solidFill>
              </a:rPr>
              <a:t> is a Python-based application framework that crawls and extracts structured data from the web. It’s commonly used for data mining, information processing, and for archiving historical content. As well as web scraping (which it was specifically designed for).</a:t>
            </a:r>
            <a:endParaRPr sz="1350">
              <a:solidFill>
                <a:schemeClr val="dk1"/>
              </a:solidFill>
            </a:endParaRPr>
          </a:p>
          <a:p>
            <a:pPr indent="0" lvl="0" marL="0" rtl="0" algn="l">
              <a:lnSpc>
                <a:spcPct val="166666"/>
              </a:lnSpc>
              <a:spcBef>
                <a:spcPts val="1400"/>
              </a:spcBef>
              <a:spcAft>
                <a:spcPts val="0"/>
              </a:spcAft>
              <a:buClr>
                <a:schemeClr val="dk1"/>
              </a:buClr>
              <a:buSzPts val="1100"/>
              <a:buFont typeface="Arial"/>
              <a:buNone/>
            </a:pPr>
            <a:r>
              <a:t/>
            </a:r>
            <a:endParaRPr sz="1450">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e148ec9766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e148ec9766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a:t>
            </a:r>
            <a:r>
              <a:rPr b="1" lang="en" sz="1350">
                <a:solidFill>
                  <a:schemeClr val="dk1"/>
                </a:solidFill>
                <a:uFill>
                  <a:noFill/>
                </a:uFill>
                <a:hlinkClick r:id="rId2">
                  <a:extLst>
                    <a:ext uri="{A12FA001-AC4F-418D-AE19-62706E023703}">
                      <ahyp:hlinkClr val="tx"/>
                    </a:ext>
                  </a:extLst>
                </a:hlinkClick>
              </a:rPr>
              <a:t>Pandas</a:t>
            </a:r>
            <a:r>
              <a:rPr lang="en" sz="1350">
                <a:solidFill>
                  <a:schemeClr val="dk1"/>
                </a:solidFill>
              </a:rPr>
              <a:t> is another multi-purpose Python library used for data manipulation and indexing. It can be used to scrape the web in conjunction with BeautifulSoup and the main benefit of using pandas is that analysts can carry out the entire data analytics process using one language </a:t>
            </a:r>
            <a:endParaRPr sz="1350">
              <a:solidFill>
                <a:schemeClr val="dk1"/>
              </a:solidFill>
            </a:endParaRPr>
          </a:p>
          <a:p>
            <a:pPr indent="0" lvl="0" marL="0" rtl="0" algn="l">
              <a:spcBef>
                <a:spcPts val="0"/>
              </a:spcBef>
              <a:spcAft>
                <a:spcPts val="0"/>
              </a:spcAft>
              <a:buNone/>
            </a:pPr>
            <a:r>
              <a:t/>
            </a:r>
            <a:endParaRPr sz="1350">
              <a:solidFill>
                <a:schemeClr val="dk1"/>
              </a:solidFill>
            </a:endParaRPr>
          </a:p>
          <a:p>
            <a:pPr indent="0" lvl="0" marL="0" rtl="0" algn="l">
              <a:lnSpc>
                <a:spcPct val="218181"/>
              </a:lnSpc>
              <a:spcBef>
                <a:spcPts val="0"/>
              </a:spcBef>
              <a:spcAft>
                <a:spcPts val="0"/>
              </a:spcAft>
              <a:buClr>
                <a:schemeClr val="dk1"/>
              </a:buClr>
              <a:buSzPts val="1100"/>
              <a:buFont typeface="Arial"/>
              <a:buNone/>
            </a:pPr>
            <a:r>
              <a:rPr lang="en" sz="1350">
                <a:solidFill>
                  <a:srgbClr val="292929"/>
                </a:solidFill>
                <a:highlight>
                  <a:srgbClr val="FFFFFF"/>
                </a:highlight>
                <a:latin typeface="Georgia"/>
                <a:ea typeface="Georgia"/>
                <a:cs typeface="Georgia"/>
                <a:sym typeface="Georgia"/>
              </a:rPr>
              <a:t>Selenium is a Web Browser Automation Tool.</a:t>
            </a:r>
            <a:endParaRPr sz="1350">
              <a:solidFill>
                <a:srgbClr val="292929"/>
              </a:solidFill>
              <a:highlight>
                <a:srgbClr val="FFFFFF"/>
              </a:highlight>
              <a:latin typeface="Georgia"/>
              <a:ea typeface="Georgia"/>
              <a:cs typeface="Georgia"/>
              <a:sym typeface="Georgia"/>
            </a:endParaRPr>
          </a:p>
          <a:p>
            <a:pPr indent="0" lvl="0" marL="0" rtl="0" algn="l">
              <a:lnSpc>
                <a:spcPct val="218181"/>
              </a:lnSpc>
              <a:spcBef>
                <a:spcPts val="0"/>
              </a:spcBef>
              <a:spcAft>
                <a:spcPts val="0"/>
              </a:spcAft>
              <a:buClr>
                <a:schemeClr val="dk1"/>
              </a:buClr>
              <a:buSzPts val="1100"/>
              <a:buFont typeface="Arial"/>
              <a:buNone/>
            </a:pPr>
            <a:r>
              <a:rPr lang="en" sz="1350">
                <a:solidFill>
                  <a:srgbClr val="292929"/>
                </a:solidFill>
                <a:highlight>
                  <a:srgbClr val="FFFFFF"/>
                </a:highlight>
                <a:latin typeface="Georgia"/>
                <a:ea typeface="Georgia"/>
                <a:cs typeface="Georgia"/>
                <a:sym typeface="Georgia"/>
              </a:rPr>
              <a:t>Which is primarily used for automating web applications for testing purposes</a:t>
            </a:r>
            <a:endParaRPr sz="1350">
              <a:solidFill>
                <a:srgbClr val="292929"/>
              </a:solidFill>
              <a:highlight>
                <a:srgbClr val="FFFFFF"/>
              </a:highlight>
              <a:latin typeface="Georgia"/>
              <a:ea typeface="Georgia"/>
              <a:cs typeface="Georgia"/>
              <a:sym typeface="Georgia"/>
            </a:endParaRPr>
          </a:p>
          <a:p>
            <a:pPr indent="0" lvl="0" marL="0" rtl="0" algn="l">
              <a:lnSpc>
                <a:spcPct val="218181"/>
              </a:lnSpc>
              <a:spcBef>
                <a:spcPts val="0"/>
              </a:spcBef>
              <a:spcAft>
                <a:spcPts val="0"/>
              </a:spcAft>
              <a:buClr>
                <a:schemeClr val="dk1"/>
              </a:buClr>
              <a:buSzPts val="1100"/>
              <a:buFont typeface="Arial"/>
              <a:buNone/>
            </a:pPr>
            <a:r>
              <a:rPr lang="en" sz="1350">
                <a:solidFill>
                  <a:srgbClr val="292929"/>
                </a:solidFill>
                <a:highlight>
                  <a:srgbClr val="FFFFFF"/>
                </a:highlight>
                <a:latin typeface="Georgia"/>
                <a:ea typeface="Georgia"/>
                <a:cs typeface="Georgia"/>
                <a:sym typeface="Georgia"/>
              </a:rPr>
              <a:t>It allows you to open a browser of your choice &amp; perform tasks as a human being would, such as:</a:t>
            </a:r>
            <a:endParaRPr sz="1350">
              <a:solidFill>
                <a:srgbClr val="292929"/>
              </a:solidFill>
              <a:highlight>
                <a:srgbClr val="FFFFFF"/>
              </a:highlight>
              <a:latin typeface="Georgia"/>
              <a:ea typeface="Georgia"/>
              <a:cs typeface="Georgia"/>
              <a:sym typeface="Georgia"/>
            </a:endParaRPr>
          </a:p>
          <a:p>
            <a:pPr indent="-314325" lvl="0" marL="749300" rtl="0" algn="l">
              <a:lnSpc>
                <a:spcPct val="218181"/>
              </a:lnSpc>
              <a:spcBef>
                <a:spcPts val="0"/>
              </a:spcBef>
              <a:spcAft>
                <a:spcPts val="0"/>
              </a:spcAft>
              <a:buClr>
                <a:srgbClr val="292929"/>
              </a:buClr>
              <a:buSzPts val="1350"/>
              <a:buFont typeface="Georgia"/>
              <a:buChar char="●"/>
            </a:pPr>
            <a:r>
              <a:rPr lang="en" sz="1350">
                <a:solidFill>
                  <a:srgbClr val="292929"/>
                </a:solidFill>
                <a:highlight>
                  <a:srgbClr val="FFFFFF"/>
                </a:highlight>
                <a:latin typeface="Georgia"/>
                <a:ea typeface="Georgia"/>
                <a:cs typeface="Georgia"/>
                <a:sym typeface="Georgia"/>
              </a:rPr>
              <a:t>Clicking buttons</a:t>
            </a:r>
            <a:endParaRPr sz="1350">
              <a:solidFill>
                <a:srgbClr val="292929"/>
              </a:solidFill>
              <a:highlight>
                <a:srgbClr val="FFFFFF"/>
              </a:highlight>
              <a:latin typeface="Georgia"/>
              <a:ea typeface="Georgia"/>
              <a:cs typeface="Georgia"/>
              <a:sym typeface="Georgia"/>
            </a:endParaRPr>
          </a:p>
          <a:p>
            <a:pPr indent="-314325" lvl="0" marL="749300" rtl="0" algn="l">
              <a:lnSpc>
                <a:spcPct val="218181"/>
              </a:lnSpc>
              <a:spcBef>
                <a:spcPts val="0"/>
              </a:spcBef>
              <a:spcAft>
                <a:spcPts val="0"/>
              </a:spcAft>
              <a:buClr>
                <a:srgbClr val="292929"/>
              </a:buClr>
              <a:buSzPts val="1350"/>
              <a:buFont typeface="Georgia"/>
              <a:buChar char="●"/>
            </a:pPr>
            <a:r>
              <a:rPr lang="en" sz="1350">
                <a:solidFill>
                  <a:srgbClr val="292929"/>
                </a:solidFill>
                <a:highlight>
                  <a:srgbClr val="FFFFFF"/>
                </a:highlight>
                <a:latin typeface="Georgia"/>
                <a:ea typeface="Georgia"/>
                <a:cs typeface="Georgia"/>
                <a:sym typeface="Georgia"/>
              </a:rPr>
              <a:t>Entering information in forms</a:t>
            </a:r>
            <a:endParaRPr sz="1350">
              <a:solidFill>
                <a:srgbClr val="292929"/>
              </a:solidFill>
              <a:highlight>
                <a:srgbClr val="FFFFFF"/>
              </a:highlight>
              <a:latin typeface="Georgia"/>
              <a:ea typeface="Georgia"/>
              <a:cs typeface="Georgia"/>
              <a:sym typeface="Georgia"/>
            </a:endParaRPr>
          </a:p>
          <a:p>
            <a:pPr indent="-314325" lvl="0" marL="749300" rtl="0" algn="l">
              <a:lnSpc>
                <a:spcPct val="218181"/>
              </a:lnSpc>
              <a:spcBef>
                <a:spcPts val="0"/>
              </a:spcBef>
              <a:spcAft>
                <a:spcPts val="0"/>
              </a:spcAft>
              <a:buClr>
                <a:srgbClr val="292929"/>
              </a:buClr>
              <a:buSzPts val="1350"/>
              <a:buFont typeface="Georgia"/>
              <a:buChar char="●"/>
            </a:pPr>
            <a:r>
              <a:rPr lang="en" sz="1350">
                <a:solidFill>
                  <a:srgbClr val="292929"/>
                </a:solidFill>
                <a:highlight>
                  <a:srgbClr val="FFFFFF"/>
                </a:highlight>
                <a:latin typeface="Georgia"/>
                <a:ea typeface="Georgia"/>
                <a:cs typeface="Georgia"/>
                <a:sym typeface="Georgia"/>
              </a:rPr>
              <a:t>Searching for specific information on the web pages</a:t>
            </a:r>
            <a:endParaRPr sz="1350">
              <a:solidFill>
                <a:srgbClr val="292929"/>
              </a:solidFill>
              <a:highlight>
                <a:srgbClr val="FFFFFF"/>
              </a:highlight>
              <a:latin typeface="Georgia"/>
              <a:ea typeface="Georgia"/>
              <a:cs typeface="Georgia"/>
              <a:sym typeface="Georgia"/>
            </a:endParaRPr>
          </a:p>
          <a:p>
            <a:pPr indent="-314325" lvl="0" marL="749300" rtl="0" algn="l">
              <a:lnSpc>
                <a:spcPct val="218181"/>
              </a:lnSpc>
              <a:spcBef>
                <a:spcPts val="0"/>
              </a:spcBef>
              <a:spcAft>
                <a:spcPts val="0"/>
              </a:spcAft>
              <a:buClr>
                <a:srgbClr val="292929"/>
              </a:buClr>
              <a:buSzPts val="1350"/>
              <a:buFont typeface="Georgia"/>
              <a:buChar char="●"/>
            </a:pPr>
            <a:r>
              <a:rPr lang="en" sz="1350">
                <a:solidFill>
                  <a:srgbClr val="292929"/>
                </a:solidFill>
                <a:highlight>
                  <a:srgbClr val="FFFFFF"/>
                </a:highlight>
                <a:latin typeface="Georgia"/>
                <a:ea typeface="Georgia"/>
                <a:cs typeface="Georgia"/>
                <a:sym typeface="Georgia"/>
              </a:rPr>
              <a:t>The selenium package we have used is to automate web browser interaction from Python</a:t>
            </a:r>
            <a:endParaRPr sz="135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chemeClr val="dk1"/>
              </a:solidFill>
            </a:endParaRPr>
          </a:p>
          <a:p>
            <a:pPr indent="0" lvl="0" marL="0" rtl="0" algn="l">
              <a:spcBef>
                <a:spcPts val="0"/>
              </a:spcBef>
              <a:spcAft>
                <a:spcPts val="0"/>
              </a:spcAft>
              <a:buNone/>
            </a:pPr>
            <a:r>
              <a:t/>
            </a:r>
            <a:endParaRPr sz="1350">
              <a:solidFill>
                <a:srgbClr val="223C50"/>
              </a:solidFill>
            </a:endParaRPr>
          </a:p>
          <a:p>
            <a:pPr indent="0" lvl="0" marL="0" rtl="0" algn="l">
              <a:spcBef>
                <a:spcPts val="0"/>
              </a:spcBef>
              <a:spcAft>
                <a:spcPts val="0"/>
              </a:spcAft>
              <a:buNone/>
            </a:pPr>
            <a:r>
              <a:t/>
            </a:r>
            <a:endParaRPr sz="1350">
              <a:solidFill>
                <a:srgbClr val="223C5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232a00dc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232a00dc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50">
              <a:solidFill>
                <a:srgbClr val="223C50"/>
              </a:solidFill>
            </a:endParaRPr>
          </a:p>
          <a:p>
            <a:pPr indent="0" lvl="0" marL="0" rtl="0" algn="l">
              <a:lnSpc>
                <a:spcPct val="130000"/>
              </a:lnSpc>
              <a:spcBef>
                <a:spcPts val="800"/>
              </a:spcBef>
              <a:spcAft>
                <a:spcPts val="0"/>
              </a:spcAft>
              <a:buNone/>
            </a:pPr>
            <a:r>
              <a:rPr lang="en" sz="2100">
                <a:solidFill>
                  <a:srgbClr val="002738"/>
                </a:solidFill>
              </a:rPr>
              <a:t>Price intelligence</a:t>
            </a:r>
            <a:endParaRPr sz="2100">
              <a:solidFill>
                <a:srgbClr val="002738"/>
              </a:solidFill>
            </a:endParaRPr>
          </a:p>
          <a:p>
            <a:pPr indent="0" lvl="0" marL="0" rtl="0" algn="l">
              <a:lnSpc>
                <a:spcPct val="115000"/>
              </a:lnSpc>
              <a:spcBef>
                <a:spcPts val="2300"/>
              </a:spcBef>
              <a:spcAft>
                <a:spcPts val="0"/>
              </a:spcAft>
              <a:buNone/>
            </a:pPr>
            <a:r>
              <a:rPr lang="en" sz="1350">
                <a:solidFill>
                  <a:srgbClr val="002738"/>
                </a:solidFill>
              </a:rPr>
              <a:t>price intelligence is the biggest use case for web scraping. Extracting product and pricing information from e-commerce websites, then turning it into intelligence is an important part of modern e-commerce companies that want to make better pricing/marketing decisions based on data.</a:t>
            </a:r>
            <a:endParaRPr sz="1350">
              <a:solidFill>
                <a:srgbClr val="1B1464"/>
              </a:solidFill>
            </a:endParaRPr>
          </a:p>
          <a:p>
            <a:pPr indent="0" lvl="0" marL="0" rtl="0" algn="l">
              <a:lnSpc>
                <a:spcPct val="218181"/>
              </a:lnSpc>
              <a:spcBef>
                <a:spcPts val="3200"/>
              </a:spcBef>
              <a:spcAft>
                <a:spcPts val="0"/>
              </a:spcAft>
              <a:buNone/>
            </a:pPr>
            <a:r>
              <a:rPr lang="en" sz="1600">
                <a:solidFill>
                  <a:srgbClr val="292929"/>
                </a:solidFill>
                <a:highlight>
                  <a:srgbClr val="FFFFFF"/>
                </a:highlight>
                <a:latin typeface="Georgia"/>
                <a:ea typeface="Georgia"/>
                <a:cs typeface="Georgia"/>
                <a:sym typeface="Georgia"/>
              </a:rPr>
              <a:t>Academic</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32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Academic world depends a lot on data. Academic work revolves largely around one or the other kind of information.</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Whether it’s a teaching assignment or a research project, academics have to get hold of data and then process it in order to arrive at the necessary insights.</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Web scraping has now made it extremely easier for them to extract and process the data they need.</a:t>
            </a:r>
            <a:endParaRPr sz="1350">
              <a:solidFill>
                <a:srgbClr val="002738"/>
              </a:solidFill>
            </a:endParaRPr>
          </a:p>
          <a:p>
            <a:pPr indent="0" lvl="0" marL="0" rtl="0" algn="l">
              <a:lnSpc>
                <a:spcPct val="115000"/>
              </a:lnSpc>
              <a:spcBef>
                <a:spcPts val="2300"/>
              </a:spcBef>
              <a:spcAft>
                <a:spcPts val="0"/>
              </a:spcAft>
              <a:buNone/>
            </a:pPr>
            <a:r>
              <a:t/>
            </a:r>
            <a:endParaRPr sz="1350">
              <a:solidFill>
                <a:srgbClr val="002738"/>
              </a:solidFill>
            </a:endParaRPr>
          </a:p>
          <a:p>
            <a:pPr indent="0" lvl="0" marL="0" rtl="0" algn="l">
              <a:lnSpc>
                <a:spcPct val="115000"/>
              </a:lnSpc>
              <a:spcBef>
                <a:spcPts val="23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2300"/>
              </a:spcBef>
              <a:spcAft>
                <a:spcPts val="0"/>
              </a:spcAft>
              <a:buNone/>
            </a:pPr>
            <a:r>
              <a:t/>
            </a:r>
            <a:endParaRPr sz="1350">
              <a:solidFill>
                <a:srgbClr val="002738"/>
              </a:solidFill>
            </a:endParaRPr>
          </a:p>
          <a:p>
            <a:pPr indent="0" lvl="0" marL="0" rtl="0" algn="l">
              <a:lnSpc>
                <a:spcPct val="166666"/>
              </a:lnSpc>
              <a:spcBef>
                <a:spcPts val="2300"/>
              </a:spcBef>
              <a:spcAft>
                <a:spcPts val="0"/>
              </a:spcAft>
              <a:buClr>
                <a:schemeClr val="dk1"/>
              </a:buClr>
              <a:buSzPts val="1100"/>
              <a:buFont typeface="Arial"/>
              <a:buNone/>
            </a:pPr>
            <a:r>
              <a:t/>
            </a:r>
            <a:endParaRPr sz="1350">
              <a:solidFill>
                <a:srgbClr val="223C50"/>
              </a:solidFill>
            </a:endParaRPr>
          </a:p>
          <a:p>
            <a:pPr indent="0" lvl="0" marL="0" rtl="0" algn="l">
              <a:spcBef>
                <a:spcPts val="14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232a00dc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232a00dc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2100">
                <a:solidFill>
                  <a:schemeClr val="dk1"/>
                </a:solidFill>
              </a:rPr>
              <a:t>News &amp; content monitoring</a:t>
            </a:r>
            <a:endParaRPr sz="2100">
              <a:solidFill>
                <a:schemeClr val="dk1"/>
              </a:solidFill>
            </a:endParaRPr>
          </a:p>
          <a:p>
            <a:pPr indent="0" lvl="0" marL="0" rtl="0" algn="l">
              <a:lnSpc>
                <a:spcPct val="115000"/>
              </a:lnSpc>
              <a:spcBef>
                <a:spcPts val="2300"/>
              </a:spcBef>
              <a:spcAft>
                <a:spcPts val="0"/>
              </a:spcAft>
              <a:buNone/>
            </a:pPr>
            <a:r>
              <a:rPr lang="en" sz="1350">
                <a:solidFill>
                  <a:schemeClr val="dk1"/>
                </a:solidFill>
              </a:rPr>
              <a:t>Modern media can create outstanding value or an existential threat to your business - in a single news cycle. If you’re a company that depends on timely news analyses, or a company that frequently appears in the news, </a:t>
            </a:r>
            <a:r>
              <a:rPr lang="en" sz="1350">
                <a:solidFill>
                  <a:schemeClr val="dk1"/>
                </a:solidFill>
                <a:uFill>
                  <a:noFill/>
                </a:uFill>
                <a:hlinkClick r:id="rId2">
                  <a:extLst>
                    <a:ext uri="{A12FA001-AC4F-418D-AE19-62706E023703}">
                      <ahyp:hlinkClr val="tx"/>
                    </a:ext>
                  </a:extLst>
                </a:hlinkClick>
              </a:rPr>
              <a:t>web scraping news data</a:t>
            </a:r>
            <a:r>
              <a:rPr lang="en" sz="1350">
                <a:solidFill>
                  <a:schemeClr val="dk1"/>
                </a:solidFill>
              </a:rPr>
              <a:t> is the ultimate solution for monitoring, aggregating, and parsing the most critical stories from your industry.</a:t>
            </a:r>
            <a:endParaRPr sz="1350">
              <a:solidFill>
                <a:schemeClr val="dk1"/>
              </a:solidFill>
            </a:endParaRPr>
          </a:p>
          <a:p>
            <a:pPr indent="0" lvl="0" marL="0" rtl="0" algn="l">
              <a:lnSpc>
                <a:spcPct val="130000"/>
              </a:lnSpc>
              <a:spcBef>
                <a:spcPts val="2300"/>
              </a:spcBef>
              <a:spcAft>
                <a:spcPts val="0"/>
              </a:spcAft>
              <a:buNone/>
            </a:pPr>
            <a:r>
              <a:rPr lang="en" sz="2100">
                <a:solidFill>
                  <a:srgbClr val="002738"/>
                </a:solidFill>
              </a:rPr>
              <a:t>Brand monitoring</a:t>
            </a:r>
            <a:endParaRPr sz="2100">
              <a:solidFill>
                <a:srgbClr val="002738"/>
              </a:solidFill>
            </a:endParaRPr>
          </a:p>
          <a:p>
            <a:pPr indent="0" lvl="0" marL="0" rtl="0" algn="l">
              <a:lnSpc>
                <a:spcPct val="115000"/>
              </a:lnSpc>
              <a:spcBef>
                <a:spcPts val="2300"/>
              </a:spcBef>
              <a:spcAft>
                <a:spcPts val="0"/>
              </a:spcAft>
              <a:buNone/>
            </a:pPr>
            <a:r>
              <a:rPr lang="en" sz="1350">
                <a:solidFill>
                  <a:schemeClr val="dk1"/>
                </a:solidFill>
              </a:rPr>
              <a:t>In today’s highly competitive market, it's a top priority to protect your online reputation. Whether you sell your products online and have a strict pricing policy that you need to enforce or just want to know how people perceive your products online,</a:t>
            </a:r>
            <a:r>
              <a:rPr lang="en" sz="1350">
                <a:solidFill>
                  <a:schemeClr val="dk1"/>
                </a:solidFill>
                <a:uFill>
                  <a:noFill/>
                </a:uFill>
                <a:hlinkClick r:id="rId3">
                  <a:extLst>
                    <a:ext uri="{A12FA001-AC4F-418D-AE19-62706E023703}">
                      <ahyp:hlinkClr val="tx"/>
                    </a:ext>
                  </a:extLst>
                </a:hlinkClick>
              </a:rPr>
              <a:t> </a:t>
            </a:r>
            <a:r>
              <a:rPr lang="en" sz="1350">
                <a:solidFill>
                  <a:schemeClr val="dk1"/>
                </a:solidFill>
                <a:uFill>
                  <a:noFill/>
                </a:uFill>
                <a:hlinkClick r:id="rId4">
                  <a:extLst>
                    <a:ext uri="{A12FA001-AC4F-418D-AE19-62706E023703}">
                      <ahyp:hlinkClr val="tx"/>
                    </a:ext>
                  </a:extLst>
                </a:hlinkClick>
              </a:rPr>
              <a:t>brand monitoring with web scraping</a:t>
            </a:r>
            <a:r>
              <a:rPr lang="en" sz="1350">
                <a:solidFill>
                  <a:schemeClr val="dk1"/>
                </a:solidFill>
              </a:rPr>
              <a:t> can give you this kind of information.</a:t>
            </a:r>
            <a:endParaRPr sz="1350">
              <a:solidFill>
                <a:schemeClr val="dk1"/>
              </a:solidFill>
            </a:endParaRPr>
          </a:p>
          <a:p>
            <a:pPr indent="0" lvl="0" marL="0" rtl="0" algn="l">
              <a:lnSpc>
                <a:spcPct val="218181"/>
              </a:lnSpc>
              <a:spcBef>
                <a:spcPts val="2300"/>
              </a:spcBef>
              <a:spcAft>
                <a:spcPts val="0"/>
              </a:spcAft>
              <a:buClr>
                <a:schemeClr val="dk1"/>
              </a:buClr>
              <a:buSzPts val="1100"/>
              <a:buFont typeface="Arial"/>
              <a:buNone/>
            </a:pPr>
            <a:r>
              <a:rPr lang="en" sz="1600">
                <a:solidFill>
                  <a:srgbClr val="292929"/>
                </a:solidFill>
                <a:highlight>
                  <a:schemeClr val="lt1"/>
                </a:highlight>
                <a:latin typeface="Georgia"/>
                <a:ea typeface="Georgia"/>
                <a:cs typeface="Georgia"/>
                <a:sym typeface="Georgia"/>
              </a:rPr>
              <a:t>As the Internet has grown astronomically and businesses have become increasingly dependent on data, it is now a compulsion to have access to the latest data on every given subject.</a:t>
            </a:r>
            <a:endParaRPr sz="1600">
              <a:solidFill>
                <a:srgbClr val="292929"/>
              </a:solidFill>
              <a:highlight>
                <a:schemeClr val="lt1"/>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rPr lang="en" sz="1600">
                <a:solidFill>
                  <a:srgbClr val="292929"/>
                </a:solidFill>
                <a:highlight>
                  <a:schemeClr val="lt1"/>
                </a:highlight>
                <a:latin typeface="Georgia"/>
                <a:ea typeface="Georgia"/>
                <a:cs typeface="Georgia"/>
                <a:sym typeface="Georgia"/>
              </a:rPr>
              <a:t>Data has become the basis of all decision-making processes whether it’s a business or a non-profit organization. Therefore, web scraping has found its applications in every endeavour of note in contemporary times.</a:t>
            </a:r>
            <a:endParaRPr sz="1600">
              <a:solidFill>
                <a:srgbClr val="292929"/>
              </a:solidFill>
              <a:highlight>
                <a:schemeClr val="lt1"/>
              </a:highlight>
              <a:latin typeface="Georgia"/>
              <a:ea typeface="Georgia"/>
              <a:cs typeface="Georgia"/>
              <a:sym typeface="Georgia"/>
            </a:endParaRPr>
          </a:p>
          <a:p>
            <a:pPr indent="0" lvl="0" marL="0" rtl="0" algn="l">
              <a:lnSpc>
                <a:spcPct val="115000"/>
              </a:lnSpc>
              <a:spcBef>
                <a:spcPts val="2300"/>
              </a:spcBef>
              <a:spcAft>
                <a:spcPts val="0"/>
              </a:spcAft>
              <a:buNone/>
            </a:pPr>
            <a:r>
              <a:t/>
            </a:r>
            <a:endParaRPr sz="1350">
              <a:solidFill>
                <a:schemeClr val="dk1"/>
              </a:solidFill>
            </a:endParaRPr>
          </a:p>
          <a:p>
            <a:pPr indent="0" lvl="0" marL="0" rtl="0" algn="l">
              <a:lnSpc>
                <a:spcPct val="115000"/>
              </a:lnSpc>
              <a:spcBef>
                <a:spcPts val="2300"/>
              </a:spcBef>
              <a:spcAft>
                <a:spcPts val="0"/>
              </a:spcAft>
              <a:buNone/>
            </a:pPr>
            <a:r>
              <a:t/>
            </a:r>
            <a:endParaRPr sz="1350">
              <a:solidFill>
                <a:schemeClr val="dk1"/>
              </a:solidFill>
            </a:endParaRPr>
          </a:p>
          <a:p>
            <a:pPr indent="0" lvl="0" marL="0" rtl="0" algn="l">
              <a:lnSpc>
                <a:spcPct val="115000"/>
              </a:lnSpc>
              <a:spcBef>
                <a:spcPts val="2300"/>
              </a:spcBef>
              <a:spcAft>
                <a:spcPts val="0"/>
              </a:spcAft>
              <a:buNone/>
            </a:pPr>
            <a:r>
              <a:t/>
            </a:r>
            <a:endParaRPr sz="1350">
              <a:solidFill>
                <a:schemeClr val="dk1"/>
              </a:solidFill>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32a00dc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32a00dc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596172"/>
              </a:solidFill>
              <a:highlight>
                <a:srgbClr val="FFFFFF"/>
              </a:highlight>
              <a:latin typeface="Roboto"/>
              <a:ea typeface="Roboto"/>
              <a:cs typeface="Roboto"/>
              <a:sym typeface="Roboto"/>
            </a:endParaRPr>
          </a:p>
          <a:p>
            <a:pPr indent="0" lvl="0" marL="0" rtl="0" algn="l">
              <a:lnSpc>
                <a:spcPct val="150000"/>
              </a:lnSpc>
              <a:spcBef>
                <a:spcPts val="1400"/>
              </a:spcBef>
              <a:spcAft>
                <a:spcPts val="0"/>
              </a:spcAft>
              <a:buClr>
                <a:schemeClr val="dk1"/>
              </a:buClr>
              <a:buSzPts val="1100"/>
              <a:buFont typeface="Arial"/>
              <a:buNone/>
            </a:pPr>
            <a:r>
              <a:rPr lang="en" sz="1300">
                <a:solidFill>
                  <a:schemeClr val="dk1"/>
                </a:solidFill>
                <a:latin typeface="Roboto"/>
                <a:ea typeface="Roboto"/>
                <a:cs typeface="Roboto"/>
                <a:sym typeface="Roboto"/>
              </a:rPr>
              <a:t>Don't steal: Copyright and fair use</a:t>
            </a:r>
            <a:endParaRPr sz="1300">
              <a:solidFill>
                <a:schemeClr val="hlink"/>
              </a:solidFill>
              <a:latin typeface="Roboto"/>
              <a:ea typeface="Roboto"/>
              <a:cs typeface="Roboto"/>
              <a:sym typeface="Roboto"/>
            </a:endParaRPr>
          </a:p>
          <a:p>
            <a:pPr indent="0" lvl="0" marL="0" rtl="0" algn="l">
              <a:lnSpc>
                <a:spcPct val="115000"/>
              </a:lnSpc>
              <a:spcBef>
                <a:spcPts val="2300"/>
              </a:spcBef>
              <a:spcAft>
                <a:spcPts val="0"/>
              </a:spcAft>
              <a:buNone/>
            </a:pPr>
            <a:r>
              <a:rPr b="1" lang="en" sz="1200">
                <a:solidFill>
                  <a:schemeClr val="dk1"/>
                </a:solidFill>
                <a:latin typeface="Roboto"/>
                <a:ea typeface="Roboto"/>
                <a:cs typeface="Roboto"/>
                <a:sym typeface="Roboto"/>
              </a:rPr>
              <a:t>Don't download copies of documents that are clearly not public.</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Check your local legislation.</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Don't share downloaded content illegally.</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Share what you can.</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Don't break the Internet.</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Publish your own data in a reusable way.</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lang="en" sz="1200">
                <a:solidFill>
                  <a:schemeClr val="dk1"/>
                </a:solidFill>
                <a:latin typeface="Roboto"/>
                <a:ea typeface="Roboto"/>
                <a:cs typeface="Roboto"/>
                <a:sym typeface="Roboto"/>
              </a:rPr>
              <a:t>View </a:t>
            </a:r>
            <a:r>
              <a:rPr b="1" lang="en" sz="1000">
                <a:solidFill>
                  <a:srgbClr val="37474F"/>
                </a:solidFill>
                <a:latin typeface="Roboto Mono"/>
                <a:ea typeface="Roboto Mono"/>
                <a:cs typeface="Roboto Mono"/>
                <a:sym typeface="Roboto Mono"/>
              </a:rPr>
              <a:t>robots.txt</a:t>
            </a:r>
            <a:r>
              <a:rPr b="1" lang="en" sz="1200">
                <a:solidFill>
                  <a:schemeClr val="dk1"/>
                </a:solidFill>
                <a:latin typeface="Roboto"/>
                <a:ea typeface="Roboto"/>
                <a:cs typeface="Roboto"/>
                <a:sym typeface="Roboto"/>
              </a:rPr>
              <a:t> file</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2900"/>
              </a:spcBef>
              <a:spcAft>
                <a:spcPts val="0"/>
              </a:spcAft>
              <a:buNone/>
            </a:pPr>
            <a:r>
              <a:rPr b="1" i="1" lang="en" sz="1600" u="sng">
                <a:solidFill>
                  <a:schemeClr val="dk1"/>
                </a:solidFill>
                <a:latin typeface="Anaheim"/>
                <a:ea typeface="Anaheim"/>
                <a:cs typeface="Anaheim"/>
                <a:sym typeface="Anaheim"/>
              </a:rPr>
              <a:t>Legal issues in India</a:t>
            </a:r>
            <a:endParaRPr b="1" i="1" sz="1600" u="sng">
              <a:solidFill>
                <a:schemeClr val="dk1"/>
              </a:solidFill>
              <a:latin typeface="Anaheim"/>
              <a:ea typeface="Anaheim"/>
              <a:cs typeface="Anaheim"/>
              <a:sym typeface="Anaheim"/>
            </a:endParaRPr>
          </a:p>
          <a:p>
            <a:pPr indent="0" lvl="0" marL="0" rtl="0" algn="l">
              <a:spcBef>
                <a:spcPts val="2900"/>
              </a:spcBef>
              <a:spcAft>
                <a:spcPts val="0"/>
              </a:spcAft>
              <a:buClr>
                <a:schemeClr val="dk1"/>
              </a:buClr>
              <a:buSzPts val="1100"/>
              <a:buFont typeface="Arial"/>
              <a:buNone/>
            </a:pPr>
            <a:r>
              <a:rPr lang="en" sz="1400">
                <a:solidFill>
                  <a:schemeClr val="dk1"/>
                </a:solidFill>
                <a:latin typeface="Anaheim"/>
                <a:ea typeface="Anaheim"/>
                <a:cs typeface="Anaheim"/>
                <a:sym typeface="Anaheim"/>
              </a:rPr>
              <a:t>- Leaving a few cases dealing with IPR infringement, Indian courts have not expressly ruled on the legality of web scraping.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 However, since all common forms of electronic contracts are enforceable in India, violating the terms of use prohibiting data scraping will be a violation of the contract law. </a:t>
            </a:r>
            <a:endParaRPr sz="1400">
              <a:solidFill>
                <a:schemeClr val="dk1"/>
              </a:solidFill>
              <a:latin typeface="Anaheim"/>
              <a:ea typeface="Anaheim"/>
              <a:cs typeface="Anaheim"/>
              <a:sym typeface="Anaheim"/>
            </a:endParaRPr>
          </a:p>
          <a:p>
            <a:pPr indent="0" lvl="0" marL="0" rtl="0" algn="l">
              <a:spcBef>
                <a:spcPts val="0"/>
              </a:spcBef>
              <a:spcAft>
                <a:spcPts val="0"/>
              </a:spcAft>
              <a:buClr>
                <a:schemeClr val="dk1"/>
              </a:buClr>
              <a:buSzPts val="1100"/>
              <a:buFont typeface="Arial"/>
              <a:buNone/>
            </a:pPr>
            <a:r>
              <a:rPr lang="en" sz="1400">
                <a:solidFill>
                  <a:schemeClr val="dk1"/>
                </a:solidFill>
                <a:latin typeface="Anaheim"/>
                <a:ea typeface="Anaheim"/>
                <a:cs typeface="Anaheim"/>
                <a:sym typeface="Anaheim"/>
              </a:rPr>
              <a:t>- It will also violate the Information Technology Act, 2000, which penalizes unauthorized access to a computer resource or extracting data from a computer resource.</a:t>
            </a:r>
            <a:endParaRPr sz="1400">
              <a:solidFill>
                <a:schemeClr val="dk1"/>
              </a:solidFill>
              <a:latin typeface="Anaheim"/>
              <a:ea typeface="Anaheim"/>
              <a:cs typeface="Anaheim"/>
              <a:sym typeface="Anaheim"/>
            </a:endParaRPr>
          </a:p>
          <a:p>
            <a:pPr indent="0" lvl="0" marL="0" rtl="0" algn="l">
              <a:lnSpc>
                <a:spcPct val="115000"/>
              </a:lnSpc>
              <a:spcBef>
                <a:spcPts val="2300"/>
              </a:spcBef>
              <a:spcAft>
                <a:spcPts val="0"/>
              </a:spcAft>
              <a:buNone/>
            </a:pPr>
            <a:r>
              <a:t/>
            </a:r>
            <a:endParaRPr sz="1200">
              <a:solidFill>
                <a:schemeClr val="dk1"/>
              </a:solidFill>
              <a:latin typeface="Roboto"/>
              <a:ea typeface="Roboto"/>
              <a:cs typeface="Roboto"/>
              <a:sym typeface="Roboto"/>
            </a:endParaRPr>
          </a:p>
          <a:p>
            <a:pPr indent="0" lvl="0" marL="457200" rtl="0" algn="l">
              <a:lnSpc>
                <a:spcPct val="115000"/>
              </a:lnSpc>
              <a:spcBef>
                <a:spcPts val="2300"/>
              </a:spcBef>
              <a:spcAft>
                <a:spcPts val="0"/>
              </a:spcAft>
              <a:buNone/>
            </a:pPr>
            <a:r>
              <a:t/>
            </a:r>
            <a:endParaRPr sz="1300">
              <a:solidFill>
                <a:srgbClr val="596172"/>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596172"/>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300">
              <a:solidFill>
                <a:srgbClr val="596172"/>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5fc406a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25fc406a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148ec97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148ec97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rgbClr val="43464B"/>
                </a:solidFill>
                <a:highlight>
                  <a:srgbClr val="FFFFFF"/>
                </a:highlight>
              </a:rPr>
              <a:t>Email automation is the process of sending automated email messages to your subscribers based on pre-defined  rules. The rules might be related to actions your subscribers take while interacting with your emails or when visiting your website.</a:t>
            </a:r>
            <a:endParaRPr sz="1350">
              <a:solidFill>
                <a:srgbClr val="43464B"/>
              </a:solidFill>
              <a:highlight>
                <a:srgbClr val="FFFFFF"/>
              </a:highlight>
            </a:endParaRPr>
          </a:p>
          <a:p>
            <a:pPr indent="0" lvl="0" marL="0" rtl="0" algn="l">
              <a:lnSpc>
                <a:spcPct val="115000"/>
              </a:lnSpc>
              <a:spcBef>
                <a:spcPts val="2100"/>
              </a:spcBef>
              <a:spcAft>
                <a:spcPts val="0"/>
              </a:spcAft>
              <a:buNone/>
            </a:pPr>
            <a:r>
              <a:rPr lang="en" sz="1350">
                <a:solidFill>
                  <a:srgbClr val="43464B"/>
                </a:solidFill>
                <a:highlight>
                  <a:srgbClr val="FFFFFF"/>
                </a:highlight>
              </a:rPr>
              <a:t>Email automation is a very powerful process because it can help you send the right message to the right</a:t>
            </a:r>
            <a:r>
              <a:rPr lang="en" sz="1350">
                <a:solidFill>
                  <a:srgbClr val="43464B"/>
                </a:solidFill>
                <a:highlight>
                  <a:srgbClr val="FFFFFF"/>
                </a:highlight>
              </a:rPr>
              <a:t> </a:t>
            </a:r>
            <a:r>
              <a:rPr lang="en" sz="1350">
                <a:solidFill>
                  <a:srgbClr val="43464B"/>
                </a:solidFill>
                <a:highlight>
                  <a:srgbClr val="FFFFFF"/>
                </a:highlight>
              </a:rPr>
              <a:t>audience without manual interaction.</a:t>
            </a:r>
            <a:endParaRPr sz="1350">
              <a:solidFill>
                <a:srgbClr val="43464B"/>
              </a:solidFill>
              <a:highlight>
                <a:srgbClr val="FFFFFF"/>
              </a:highlight>
            </a:endParaRPr>
          </a:p>
          <a:p>
            <a:pPr indent="0" lvl="0" marL="0" rtl="0" algn="l">
              <a:lnSpc>
                <a:spcPct val="115000"/>
              </a:lnSpc>
              <a:spcBef>
                <a:spcPts val="2100"/>
              </a:spcBef>
              <a:spcAft>
                <a:spcPts val="0"/>
              </a:spcAft>
              <a:buNone/>
            </a:pPr>
            <a:r>
              <a:rPr lang="en" sz="1350">
                <a:solidFill>
                  <a:srgbClr val="43464B"/>
                </a:solidFill>
                <a:highlight>
                  <a:srgbClr val="FFFFFF"/>
                </a:highlight>
              </a:rPr>
              <a:t>The most popular email automation tasks are:</a:t>
            </a:r>
            <a:endParaRPr sz="1350">
              <a:solidFill>
                <a:srgbClr val="43464B"/>
              </a:solidFill>
              <a:highlight>
                <a:srgbClr val="FFFFFF"/>
              </a:highlight>
            </a:endParaRPr>
          </a:p>
          <a:p>
            <a:pPr indent="-314325" lvl="0" marL="647700" rtl="0" algn="l">
              <a:lnSpc>
                <a:spcPct val="115000"/>
              </a:lnSpc>
              <a:spcBef>
                <a:spcPts val="2100"/>
              </a:spcBef>
              <a:spcAft>
                <a:spcPts val="0"/>
              </a:spcAft>
              <a:buClr>
                <a:srgbClr val="43464B"/>
              </a:buClr>
              <a:buSzPts val="1350"/>
              <a:buChar char="●"/>
            </a:pPr>
            <a:r>
              <a:rPr lang="en" sz="1350">
                <a:solidFill>
                  <a:srgbClr val="43464B"/>
                </a:solidFill>
                <a:highlight>
                  <a:srgbClr val="FFFFFF"/>
                </a:highlight>
              </a:rPr>
              <a:t>Welcome emails</a:t>
            </a:r>
            <a:endParaRPr sz="1350">
              <a:solidFill>
                <a:srgbClr val="43464B"/>
              </a:solidFill>
              <a:highlight>
                <a:srgbClr val="FFFFFF"/>
              </a:highlight>
            </a:endParaRPr>
          </a:p>
          <a:p>
            <a:pPr indent="-314325" lvl="0" marL="647700" rtl="0" algn="l">
              <a:lnSpc>
                <a:spcPct val="115000"/>
              </a:lnSpc>
              <a:spcBef>
                <a:spcPts val="0"/>
              </a:spcBef>
              <a:spcAft>
                <a:spcPts val="0"/>
              </a:spcAft>
              <a:buClr>
                <a:srgbClr val="43464B"/>
              </a:buClr>
              <a:buSzPts val="1350"/>
              <a:buChar char="●"/>
            </a:pPr>
            <a:r>
              <a:rPr lang="en" sz="1350">
                <a:solidFill>
                  <a:srgbClr val="43464B"/>
                </a:solidFill>
                <a:highlight>
                  <a:srgbClr val="FFFFFF"/>
                </a:highlight>
              </a:rPr>
              <a:t>Cart Abandonment emails</a:t>
            </a:r>
            <a:endParaRPr sz="1350">
              <a:solidFill>
                <a:srgbClr val="43464B"/>
              </a:solidFill>
              <a:highlight>
                <a:srgbClr val="FFFFFF"/>
              </a:highlight>
            </a:endParaRPr>
          </a:p>
          <a:p>
            <a:pPr indent="-314325" lvl="0" marL="647700" rtl="0" algn="l">
              <a:lnSpc>
                <a:spcPct val="115000"/>
              </a:lnSpc>
              <a:spcBef>
                <a:spcPts val="0"/>
              </a:spcBef>
              <a:spcAft>
                <a:spcPts val="0"/>
              </a:spcAft>
              <a:buClr>
                <a:srgbClr val="43464B"/>
              </a:buClr>
              <a:buSzPts val="1350"/>
              <a:buChar char="●"/>
            </a:pPr>
            <a:r>
              <a:rPr lang="en" sz="1350">
                <a:solidFill>
                  <a:srgbClr val="43464B"/>
                </a:solidFill>
                <a:highlight>
                  <a:srgbClr val="FFFFFF"/>
                </a:highlight>
              </a:rPr>
              <a:t>Customer follow-up messages</a:t>
            </a:r>
            <a:endParaRPr sz="1350">
              <a:solidFill>
                <a:srgbClr val="43464B"/>
              </a:solidFill>
              <a:highlight>
                <a:srgbClr val="FFFFFF"/>
              </a:highlight>
            </a:endParaRPr>
          </a:p>
          <a:p>
            <a:pPr indent="-314325" lvl="0" marL="647700" rtl="0" algn="l">
              <a:lnSpc>
                <a:spcPct val="115000"/>
              </a:lnSpc>
              <a:spcBef>
                <a:spcPts val="0"/>
              </a:spcBef>
              <a:spcAft>
                <a:spcPts val="0"/>
              </a:spcAft>
              <a:buClr>
                <a:srgbClr val="43464B"/>
              </a:buClr>
              <a:buSzPts val="1350"/>
              <a:buChar char="●"/>
            </a:pPr>
            <a:r>
              <a:rPr lang="en" sz="1350">
                <a:solidFill>
                  <a:srgbClr val="43464B"/>
                </a:solidFill>
                <a:highlight>
                  <a:srgbClr val="FFFFFF"/>
                </a:highlight>
              </a:rPr>
              <a:t>Automated email sales funnels (Email sales funnels and autoresponders)</a:t>
            </a:r>
            <a:endParaRPr sz="1350">
              <a:solidFill>
                <a:srgbClr val="43464B"/>
              </a:solidFill>
              <a:highlight>
                <a:srgbClr val="FFFFFF"/>
              </a:highlight>
            </a:endParaRPr>
          </a:p>
          <a:p>
            <a:pPr indent="0" lvl="0" marL="0" rtl="0" algn="l">
              <a:lnSpc>
                <a:spcPct val="115000"/>
              </a:lnSpc>
              <a:spcBef>
                <a:spcPts val="4200"/>
              </a:spcBef>
              <a:spcAft>
                <a:spcPts val="0"/>
              </a:spcAft>
              <a:buClr>
                <a:schemeClr val="dk1"/>
              </a:buClr>
              <a:buSzPts val="1100"/>
              <a:buFont typeface="Arial"/>
              <a:buNone/>
            </a:pPr>
            <a:r>
              <a:t/>
            </a:r>
            <a:endParaRPr>
              <a:solidFill>
                <a:srgbClr val="1F2129"/>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232a00dcf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e232a00dc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148ec9766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148ec9766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25418c2f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25418c2f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25418c2fa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25418c2fa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naheim"/>
              <a:buChar char="●"/>
            </a:pPr>
            <a:r>
              <a:rPr lang="en" sz="1600">
                <a:solidFill>
                  <a:schemeClr val="dk1"/>
                </a:solidFill>
                <a:highlight>
                  <a:schemeClr val="lt1"/>
                </a:highlight>
                <a:latin typeface="Anaheim"/>
                <a:ea typeface="Anaheim"/>
                <a:cs typeface="Anaheim"/>
                <a:sym typeface="Anaheim"/>
              </a:rPr>
              <a:t>The QR code term stands for Quick Response Code. QR codes are square barcodes (two-dimensional barcodes) that were first developed and used in Japan. Like any other barcode, a QR code is nothing more than a way to store information in a machine-readable optical label.</a:t>
            </a:r>
            <a:endParaRPr sz="1600">
              <a:solidFill>
                <a:schemeClr val="dk1"/>
              </a:solidFill>
              <a:highlight>
                <a:schemeClr val="lt1"/>
              </a:highlight>
              <a:latin typeface="Anaheim"/>
              <a:ea typeface="Anaheim"/>
              <a:cs typeface="Anaheim"/>
              <a:sym typeface="Anaheim"/>
            </a:endParaRPr>
          </a:p>
          <a:p>
            <a:pPr indent="-342900" lvl="0" marL="457200" rtl="0" algn="l">
              <a:spcBef>
                <a:spcPts val="0"/>
              </a:spcBef>
              <a:spcAft>
                <a:spcPts val="0"/>
              </a:spcAft>
              <a:buClr>
                <a:schemeClr val="dk1"/>
              </a:buClr>
              <a:buSzPts val="1800"/>
              <a:buFont typeface="Anaheim"/>
              <a:buChar char="●"/>
            </a:pPr>
            <a:r>
              <a:rPr lang="en" sz="1600">
                <a:solidFill>
                  <a:schemeClr val="dk1"/>
                </a:solidFill>
                <a:highlight>
                  <a:schemeClr val="lt1"/>
                </a:highlight>
                <a:latin typeface="Anaheim"/>
                <a:ea typeface="Anaheim"/>
                <a:cs typeface="Anaheim"/>
                <a:sym typeface="Anaheim"/>
              </a:rPr>
              <a:t>Basically, a QR code works in the same way as a barcode at the supermarket.</a:t>
            </a:r>
            <a:endParaRPr sz="1600">
              <a:solidFill>
                <a:schemeClr val="dk1"/>
              </a:solidFill>
              <a:highlight>
                <a:schemeClr val="lt1"/>
              </a:highlight>
              <a:latin typeface="Anaheim"/>
              <a:ea typeface="Anaheim"/>
              <a:cs typeface="Anaheim"/>
              <a:sym typeface="Anaheim"/>
            </a:endParaRPr>
          </a:p>
          <a:p>
            <a:pPr indent="-342900" lvl="0" marL="457200" rtl="0" algn="l">
              <a:spcBef>
                <a:spcPts val="0"/>
              </a:spcBef>
              <a:spcAft>
                <a:spcPts val="0"/>
              </a:spcAft>
              <a:buClr>
                <a:schemeClr val="dk1"/>
              </a:buClr>
              <a:buSzPts val="1800"/>
              <a:buFont typeface="Anaheim"/>
              <a:buChar char="●"/>
            </a:pPr>
            <a:r>
              <a:rPr lang="en" sz="1600">
                <a:solidFill>
                  <a:schemeClr val="dk1"/>
                </a:solidFill>
                <a:highlight>
                  <a:schemeClr val="lt1"/>
                </a:highlight>
                <a:latin typeface="Anaheim"/>
                <a:ea typeface="Anaheim"/>
                <a:cs typeface="Anaheim"/>
                <a:sym typeface="Anaheim"/>
              </a:rPr>
              <a:t>The modern-day QR Code consists of 7 parts. Each of these parts creates a sort of pixel pattern that looks similar to a crossword puzzle. </a:t>
            </a:r>
            <a:endParaRPr sz="1600">
              <a:solidFill>
                <a:schemeClr val="dk1"/>
              </a:solidFill>
              <a:highlight>
                <a:schemeClr val="lt1"/>
              </a:highlight>
              <a:latin typeface="Anaheim"/>
              <a:ea typeface="Anaheim"/>
              <a:cs typeface="Anaheim"/>
              <a:sym typeface="Anaheim"/>
            </a:endParaRPr>
          </a:p>
          <a:p>
            <a:pPr indent="-342900" lvl="0" marL="457200" rtl="0" algn="l">
              <a:spcBef>
                <a:spcPts val="0"/>
              </a:spcBef>
              <a:spcAft>
                <a:spcPts val="0"/>
              </a:spcAft>
              <a:buClr>
                <a:schemeClr val="lt1"/>
              </a:buClr>
              <a:buSzPts val="1800"/>
              <a:buFont typeface="Anaheim"/>
              <a:buChar char="●"/>
            </a:pPr>
            <a:r>
              <a:rPr lang="en" sz="1600">
                <a:solidFill>
                  <a:schemeClr val="dk1"/>
                </a:solidFill>
                <a:highlight>
                  <a:schemeClr val="lt1"/>
                </a:highlight>
                <a:latin typeface="Anaheim"/>
                <a:ea typeface="Anaheim"/>
                <a:cs typeface="Anaheim"/>
                <a:sym typeface="Anaheim"/>
              </a:rPr>
              <a:t>Each element has a specific purpose that conveys certain information through the Code such as the print direction, timing, error tolerance, and empty spaces to differentiate the Code from what surrounds it.</a:t>
            </a:r>
            <a:r>
              <a:rPr lang="en" sz="1600">
                <a:solidFill>
                  <a:schemeClr val="lt1"/>
                </a:solidFill>
                <a:latin typeface="Anaheim"/>
                <a:ea typeface="Anaheim"/>
                <a:cs typeface="Anaheim"/>
                <a:sym typeface="Anaheim"/>
              </a:rPr>
              <a:t>The QR code term stands for Quick Response Code. QR codes are square barcodes (two-dimensional barcodes) that were first developed and used in Japan. Like any other barcode, a QR code is nothing more than a way to store information in a machine-readable optical label.</a:t>
            </a:r>
            <a:endParaRPr sz="1600">
              <a:solidFill>
                <a:schemeClr val="lt1"/>
              </a:solidFill>
              <a:latin typeface="Anaheim"/>
              <a:ea typeface="Anaheim"/>
              <a:cs typeface="Anaheim"/>
              <a:sym typeface="Anaheim"/>
            </a:endParaRPr>
          </a:p>
          <a:p>
            <a:pPr indent="-342900" lvl="0" marL="457200" rtl="0" algn="l">
              <a:spcBef>
                <a:spcPts val="0"/>
              </a:spcBef>
              <a:spcAft>
                <a:spcPts val="0"/>
              </a:spcAft>
              <a:buClr>
                <a:schemeClr val="lt1"/>
              </a:buClr>
              <a:buSzPts val="1800"/>
              <a:buFont typeface="Anaheim"/>
              <a:buChar char="●"/>
            </a:pPr>
            <a:r>
              <a:rPr lang="en" sz="1600">
                <a:solidFill>
                  <a:schemeClr val="lt1"/>
                </a:solidFill>
                <a:latin typeface="Anaheim"/>
                <a:ea typeface="Anaheim"/>
                <a:cs typeface="Anaheim"/>
                <a:sym typeface="Anaheim"/>
              </a:rPr>
              <a:t>Basically, a QR code works in the same way as a barcode at the supermarket.</a:t>
            </a:r>
            <a:endParaRPr sz="1600">
              <a:solidFill>
                <a:schemeClr val="lt1"/>
              </a:solidFill>
              <a:latin typeface="Anaheim"/>
              <a:ea typeface="Anaheim"/>
              <a:cs typeface="Anaheim"/>
              <a:sym typeface="Anaheim"/>
            </a:endParaRPr>
          </a:p>
          <a:p>
            <a:pPr indent="-342900" lvl="0" marL="457200" rtl="0" algn="l">
              <a:spcBef>
                <a:spcPts val="0"/>
              </a:spcBef>
              <a:spcAft>
                <a:spcPts val="0"/>
              </a:spcAft>
              <a:buClr>
                <a:schemeClr val="lt1"/>
              </a:buClr>
              <a:buSzPts val="1800"/>
              <a:buFont typeface="Anaheim"/>
              <a:buChar char="●"/>
            </a:pPr>
            <a:r>
              <a:rPr lang="en" sz="1600">
                <a:solidFill>
                  <a:schemeClr val="lt1"/>
                </a:solidFill>
                <a:latin typeface="Anaheim"/>
                <a:ea typeface="Anaheim"/>
                <a:cs typeface="Anaheim"/>
                <a:sym typeface="Anaheim"/>
              </a:rPr>
              <a:t>The modern-day QR Code consists of 7 parts. Each of these parts creates a sort of pixel pattern that looks similar to a crossword puzzle. </a:t>
            </a:r>
            <a:endParaRPr sz="1600">
              <a:solidFill>
                <a:schemeClr val="lt1"/>
              </a:solidFill>
              <a:latin typeface="Anaheim"/>
              <a:ea typeface="Anaheim"/>
              <a:cs typeface="Anaheim"/>
              <a:sym typeface="Anaheim"/>
            </a:endParaRPr>
          </a:p>
          <a:p>
            <a:pPr indent="-342900" lvl="0" marL="457200" rtl="0" algn="l">
              <a:spcBef>
                <a:spcPts val="0"/>
              </a:spcBef>
              <a:spcAft>
                <a:spcPts val="0"/>
              </a:spcAft>
              <a:buClr>
                <a:schemeClr val="lt1"/>
              </a:buClr>
              <a:buSzPts val="1800"/>
              <a:buFont typeface="Anaheim"/>
              <a:buChar char="●"/>
            </a:pPr>
            <a:r>
              <a:rPr lang="en" sz="1600">
                <a:solidFill>
                  <a:schemeClr val="lt1"/>
                </a:solidFill>
                <a:latin typeface="Anaheim"/>
                <a:ea typeface="Anaheim"/>
                <a:cs typeface="Anaheim"/>
                <a:sym typeface="Anaheim"/>
              </a:rPr>
              <a:t>Each element has a specific purpose that conveys certain information through the Code such as the print direction, timing, error tolerance, and empty spaces to differentiate the Code from what surrounds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274a7fe7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274a7fe7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lnSpc>
                <a:spcPct val="115000"/>
              </a:lnSpc>
              <a:spcBef>
                <a:spcPts val="0"/>
              </a:spcBef>
              <a:spcAft>
                <a:spcPts val="0"/>
              </a:spcAft>
              <a:buClr>
                <a:schemeClr val="dk1"/>
              </a:buClr>
              <a:buSzPts val="1150"/>
              <a:buAutoNum type="arabicPeriod"/>
            </a:pPr>
            <a:r>
              <a:rPr lang="en" sz="1150">
                <a:solidFill>
                  <a:schemeClr val="dk1"/>
                </a:solidFill>
                <a:highlight>
                  <a:schemeClr val="lt1"/>
                </a:highlight>
              </a:rPr>
              <a:t>Finder patterns: These are the big black/white/black squares on the three corners on the QR code. These help identify the presence of a QR code in an image and it's orientation. These are made such that they can be detected really fast.</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lang="en" sz="1150">
                <a:solidFill>
                  <a:schemeClr val="dk1"/>
                </a:solidFill>
                <a:highlight>
                  <a:schemeClr val="lt1"/>
                </a:highlight>
              </a:rPr>
              <a:t>Alignment patterns: These are smaller than finder patterns and help straighten out a QR codes drawn on a curved surface. The larger a code, the more alignment patterns it'll have.</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lang="en" sz="1150">
                <a:solidFill>
                  <a:schemeClr val="dk1"/>
                </a:solidFill>
                <a:highlight>
                  <a:schemeClr val="lt1"/>
                </a:highlight>
              </a:rPr>
              <a:t>Timing pattern: These are alternating black/white modules on the QR code. The idea is to help figure out the data grid accurately.</a:t>
            </a:r>
            <a:endParaRPr sz="1150">
              <a:solidFill>
                <a:schemeClr val="dk1"/>
              </a:solidFill>
              <a:highlight>
                <a:schemeClr val="lt1"/>
              </a:highlight>
            </a:endParaRPr>
          </a:p>
          <a:p>
            <a:pPr indent="-301625" lvl="0" marL="457200" rtl="0" algn="l">
              <a:lnSpc>
                <a:spcPct val="115000"/>
              </a:lnSpc>
              <a:spcBef>
                <a:spcPts val="0"/>
              </a:spcBef>
              <a:spcAft>
                <a:spcPts val="0"/>
              </a:spcAft>
              <a:buClr>
                <a:schemeClr val="dk1"/>
              </a:buClr>
              <a:buSzPts val="1150"/>
              <a:buAutoNum type="arabicPeriod"/>
            </a:pPr>
            <a:r>
              <a:rPr lang="en" sz="1150">
                <a:solidFill>
                  <a:schemeClr val="dk1"/>
                </a:solidFill>
                <a:highlight>
                  <a:schemeClr val="lt1"/>
                </a:highlight>
              </a:rPr>
              <a:t>The actual data: The blacks/whites form bits. Groups of 8 such modules makes one byte. You could combine 16 modules to get unicode data.</a:t>
            </a:r>
            <a:endParaRPr>
              <a:solidFill>
                <a:schemeClr val="dk1"/>
              </a:solidFill>
              <a:highlight>
                <a:schemeClr val="lt1"/>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22dda0a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22dda0a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this project</a:t>
            </a:r>
            <a:endParaRPr/>
          </a:p>
          <a:p>
            <a:pPr indent="0" lvl="0" marL="0" rtl="0" algn="l">
              <a:spcBef>
                <a:spcPts val="0"/>
              </a:spcBef>
              <a:spcAft>
                <a:spcPts val="0"/>
              </a:spcAft>
              <a:buNone/>
            </a:pPr>
            <a:r>
              <a:rPr lang="en"/>
              <a:t>So in this project we basically explore the applications of python for administrative assistance</a:t>
            </a:r>
            <a:endParaRPr/>
          </a:p>
          <a:p>
            <a:pPr indent="0" lvl="0" marL="0" rtl="0" algn="l">
              <a:spcBef>
                <a:spcPts val="0"/>
              </a:spcBef>
              <a:spcAft>
                <a:spcPts val="0"/>
              </a:spcAft>
              <a:buNone/>
            </a:pPr>
            <a:r>
              <a:rPr lang="en"/>
              <a:t>And also we try to effectively carry out the automation processes using python </a:t>
            </a:r>
            <a:endParaRPr/>
          </a:p>
          <a:p>
            <a:pPr indent="0" lvl="0" marL="0" rtl="0" algn="l">
              <a:spcBef>
                <a:spcPts val="0"/>
              </a:spcBef>
              <a:spcAft>
                <a:spcPts val="0"/>
              </a:spcAft>
              <a:buNone/>
            </a:pPr>
            <a:r>
              <a:rPr lang="en"/>
              <a:t>This is done in order to ease the tedious and monotonous job of an admin</a:t>
            </a:r>
            <a:endParaRPr/>
          </a:p>
          <a:p>
            <a:pPr indent="0" lvl="0" marL="0" rtl="0" algn="l">
              <a:spcBef>
                <a:spcPts val="0"/>
              </a:spcBef>
              <a:spcAft>
                <a:spcPts val="0"/>
              </a:spcAft>
              <a:buNone/>
            </a:pPr>
            <a:r>
              <a:rPr lang="en"/>
              <a:t>And primarily the project </a:t>
            </a:r>
            <a:r>
              <a:rPr lang="en"/>
              <a:t>efficiently</a:t>
            </a:r>
            <a:r>
              <a:rPr lang="en"/>
              <a:t> and </a:t>
            </a:r>
            <a:r>
              <a:rPr lang="en"/>
              <a:t>effectively</a:t>
            </a:r>
            <a:r>
              <a:rPr lang="en"/>
              <a:t> exploits our own college website.</a:t>
            </a:r>
            <a:endParaRPr/>
          </a:p>
          <a:p>
            <a:pPr indent="0" lvl="0" marL="0" rtl="0" algn="l">
              <a:spcBef>
                <a:spcPts val="0"/>
              </a:spcBef>
              <a:spcAft>
                <a:spcPts val="0"/>
              </a:spcAft>
              <a:buNone/>
            </a:pPr>
            <a:r>
              <a:rPr lang="en"/>
              <a:t>Basically it can be said that the website is the pillar of our project which we will see in detail in the upcoming slides.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8d4cbd36da_4_3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8d4cbd36da_4_3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part of the project consists of three major steps involved</a:t>
            </a:r>
            <a:endParaRPr/>
          </a:p>
          <a:p>
            <a:pPr indent="0" lvl="0" marL="0" rtl="0" algn="l">
              <a:spcBef>
                <a:spcPts val="0"/>
              </a:spcBef>
              <a:spcAft>
                <a:spcPts val="0"/>
              </a:spcAft>
              <a:buNone/>
            </a:pPr>
            <a:r>
              <a:rPr lang="en"/>
              <a:t>They are: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25418c2fa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25418c2fa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web scraping using python programming language is the primary feature we have implemented in our project.</a:t>
            </a:r>
            <a:endParaRPr/>
          </a:p>
          <a:p>
            <a:pPr indent="0" lvl="0" marL="0" rtl="0" algn="l">
              <a:spcBef>
                <a:spcPts val="0"/>
              </a:spcBef>
              <a:spcAft>
                <a:spcPts val="0"/>
              </a:spcAft>
              <a:buNone/>
            </a:pPr>
            <a:r>
              <a:rPr lang="en"/>
              <a:t>We already saw abt the working and tools used in web scraping as it was explained by my fellow team members</a:t>
            </a:r>
            <a:endParaRPr/>
          </a:p>
          <a:p>
            <a:pPr indent="0" lvl="0" marL="0" rtl="0" algn="l">
              <a:spcBef>
                <a:spcPts val="0"/>
              </a:spcBef>
              <a:spcAft>
                <a:spcPts val="0"/>
              </a:spcAft>
              <a:buNone/>
            </a:pPr>
            <a:r>
              <a:rPr lang="en"/>
              <a:t> Now we will see how it has been used in the project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25418c2f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25418c2f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….(read)</a:t>
            </a:r>
            <a:endParaRPr/>
          </a:p>
          <a:p>
            <a:pPr indent="0" lvl="0" marL="0" rtl="0" algn="l">
              <a:spcBef>
                <a:spcPts val="0"/>
              </a:spcBef>
              <a:spcAft>
                <a:spcPts val="0"/>
              </a:spcAft>
              <a:buNone/>
            </a:pPr>
            <a:r>
              <a:rPr lang="en"/>
              <a:t>Development</a:t>
            </a:r>
            <a:r>
              <a:rPr lang="en"/>
              <a:t> so far…</a:t>
            </a:r>
            <a:endParaRPr/>
          </a:p>
          <a:p>
            <a:pPr indent="0" lvl="0" marL="0" rtl="0" algn="l">
              <a:spcBef>
                <a:spcPts val="0"/>
              </a:spcBef>
              <a:spcAft>
                <a:spcPts val="0"/>
              </a:spcAft>
              <a:buNone/>
            </a:pPr>
            <a:r>
              <a:rPr lang="en"/>
              <a:t>Still need to program a code which imports data directly from the database(preferably excel)</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e232a00dc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e232a00dc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Importing selenium,os and time libraries</a:t>
            </a:r>
            <a:endParaRPr>
              <a:solidFill>
                <a:schemeClr val="dk1"/>
              </a:solidFill>
            </a:endParaRPr>
          </a:p>
          <a:p>
            <a:pPr indent="0" lvl="0" marL="0" rtl="0" algn="l">
              <a:spcBef>
                <a:spcPts val="0"/>
              </a:spcBef>
              <a:spcAft>
                <a:spcPts val="0"/>
              </a:spcAft>
              <a:buNone/>
            </a:pPr>
            <a:r>
              <a:rPr lang="en">
                <a:solidFill>
                  <a:schemeClr val="dk1"/>
                </a:solidFill>
              </a:rPr>
              <a:t>From selenium webdriver feature is used</a:t>
            </a:r>
            <a:endParaRPr>
              <a:solidFill>
                <a:schemeClr val="dk1"/>
              </a:solidFill>
            </a:endParaRPr>
          </a:p>
          <a:p>
            <a:pPr indent="0" lvl="0" marL="0" rtl="0" algn="l">
              <a:spcBef>
                <a:spcPts val="0"/>
              </a:spcBef>
              <a:spcAft>
                <a:spcPts val="0"/>
              </a:spcAft>
              <a:buNone/>
            </a:pPr>
            <a:r>
              <a:rPr lang="en">
                <a:solidFill>
                  <a:schemeClr val="dk1"/>
                </a:solidFill>
              </a:rPr>
              <a:t>Since we are using google chrome,the chromedriver is used</a:t>
            </a:r>
            <a:endParaRPr>
              <a:solidFill>
                <a:schemeClr val="dk1"/>
              </a:solidFill>
            </a:endParaRPr>
          </a:p>
          <a:p>
            <a:pPr indent="0" lvl="0" marL="0" rtl="0" algn="l">
              <a:spcBef>
                <a:spcPts val="0"/>
              </a:spcBef>
              <a:spcAft>
                <a:spcPts val="0"/>
              </a:spcAft>
              <a:buNone/>
            </a:pPr>
            <a:r>
              <a:rPr lang="en">
                <a:solidFill>
                  <a:schemeClr val="dk1"/>
                </a:solidFill>
              </a:rPr>
              <a:t>So basically we are using the html codes of the webpage to build our program</a:t>
            </a:r>
            <a:endParaRPr>
              <a:solidFill>
                <a:schemeClr val="dk1"/>
              </a:solidFill>
            </a:endParaRPr>
          </a:p>
          <a:p>
            <a:pPr indent="0" lvl="0" marL="0" rtl="0" algn="l">
              <a:spcBef>
                <a:spcPts val="0"/>
              </a:spcBef>
              <a:spcAft>
                <a:spcPts val="0"/>
              </a:spcAft>
              <a:buNone/>
            </a:pPr>
            <a:r>
              <a:rPr lang="en">
                <a:solidFill>
                  <a:schemeClr val="dk1"/>
                </a:solidFill>
              </a:rPr>
              <a:t>Import keys is used to enter key values</a:t>
            </a:r>
            <a:endParaRPr>
              <a:solidFill>
                <a:schemeClr val="dk1"/>
              </a:solidFill>
            </a:endParaRPr>
          </a:p>
          <a:p>
            <a:pPr indent="0" lvl="0" marL="0" rtl="0" algn="l">
              <a:spcBef>
                <a:spcPts val="0"/>
              </a:spcBef>
              <a:spcAft>
                <a:spcPts val="0"/>
              </a:spcAft>
              <a:buNone/>
            </a:pPr>
            <a:r>
              <a:rPr lang="en">
                <a:solidFill>
                  <a:schemeClr val="dk1"/>
                </a:solidFill>
              </a:rPr>
              <a:t>Browser.get- website address</a:t>
            </a:r>
            <a:endParaRPr>
              <a:solidFill>
                <a:schemeClr val="dk1"/>
              </a:solidFill>
            </a:endParaRPr>
          </a:p>
          <a:p>
            <a:pPr indent="0" lvl="0" marL="0" rtl="0" algn="l">
              <a:spcBef>
                <a:spcPts val="0"/>
              </a:spcBef>
              <a:spcAft>
                <a:spcPts val="0"/>
              </a:spcAft>
              <a:buNone/>
            </a:pPr>
            <a:r>
              <a:rPr lang="en">
                <a:solidFill>
                  <a:schemeClr val="dk1"/>
                </a:solidFill>
              </a:rPr>
              <a:t>Send_keys-enter value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Inspect element will see a glimpse in the forthcoming vid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148ec9612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148ec9612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Similiar to how inspect element tool was used in the login page,we do the same to extract the unique id of each of the command we require to attain our desired data.</a:t>
            </a:r>
            <a:endParaRPr/>
          </a:p>
          <a:p>
            <a:pPr indent="0" lvl="0" marL="0" rtl="0" algn="l">
              <a:spcBef>
                <a:spcPts val="0"/>
              </a:spcBef>
              <a:spcAft>
                <a:spcPts val="0"/>
              </a:spcAft>
              <a:buNone/>
            </a:pPr>
            <a:r>
              <a:rPr lang="en"/>
              <a:t>In this program the code is used in order to scrape the fee </a:t>
            </a:r>
            <a:r>
              <a:rPr lang="en"/>
              <a:t>details from our college website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25fc406a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25fc406a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Welcome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During this presentation you, the audience, will be lead through our 4 phases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A brief intro to our project</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A basic understanding of the tools and techniques utilized during our project</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an indepth look at the process of creating and applying our programs</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Lastly, we will leave you with a final outlook and a public service announcement regarding our current pandemic situation.</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148ec9612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148ec9612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that inspect element tool is used for building the web scraping program.</a:t>
            </a:r>
            <a:endParaRPr/>
          </a:p>
          <a:p>
            <a:pPr indent="0" lvl="0" marL="0" rtl="0" algn="l">
              <a:spcBef>
                <a:spcPts val="0"/>
              </a:spcBef>
              <a:spcAft>
                <a:spcPts val="0"/>
              </a:spcAft>
              <a:buNone/>
            </a:pPr>
            <a:r>
              <a:rPr lang="en"/>
              <a:t>As seen in the above code each function or command of the page as a specific name or id</a:t>
            </a:r>
            <a:endParaRPr/>
          </a:p>
          <a:p>
            <a:pPr indent="0" lvl="0" marL="0" rtl="0" algn="l">
              <a:spcBef>
                <a:spcPts val="0"/>
              </a:spcBef>
              <a:spcAft>
                <a:spcPts val="0"/>
              </a:spcAft>
              <a:buNone/>
            </a:pPr>
            <a:r>
              <a:rPr lang="en"/>
              <a:t>This unique name or id is utilised in order to scrape the desired data we need</a:t>
            </a:r>
            <a:endParaRPr/>
          </a:p>
          <a:p>
            <a:pPr indent="0" lvl="0" marL="0" rtl="0" algn="l">
              <a:spcBef>
                <a:spcPts val="0"/>
              </a:spcBef>
              <a:spcAft>
                <a:spcPts val="0"/>
              </a:spcAft>
              <a:buNone/>
            </a:pPr>
            <a:r>
              <a:rPr lang="en"/>
              <a:t>Here in login page roll number has specific name “txtusercheck” and pwd has “txtpwdcheck”</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25418c2f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25418c2f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video basically demonstrates the program that was explained in the above slides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code is executed using the terminal.The terminal uses specific commands for executing the code which we would not bother much abt here</a:t>
            </a:r>
            <a:endParaRPr>
              <a:solidFill>
                <a:schemeClr val="dk1"/>
              </a:solidFill>
            </a:endParaRPr>
          </a:p>
          <a:p>
            <a:pPr indent="0" lvl="0" marL="0" rtl="0" algn="l">
              <a:spcBef>
                <a:spcPts val="0"/>
              </a:spcBef>
              <a:spcAft>
                <a:spcPts val="0"/>
              </a:spcAft>
              <a:buNone/>
            </a:pPr>
            <a:r>
              <a:rPr lang="en">
                <a:solidFill>
                  <a:schemeClr val="dk1"/>
                </a:solidFill>
              </a:rPr>
              <a:t>So once the code is executed using the terminal(python3 file name) it asks for the password.In practice from an admins POV this pause wont exist because the login details will be directly imported from the database using a program.</a:t>
            </a:r>
            <a:endParaRPr>
              <a:solidFill>
                <a:schemeClr val="dk1"/>
              </a:solidFill>
            </a:endParaRPr>
          </a:p>
          <a:p>
            <a:pPr indent="0" lvl="0" marL="0" rtl="0" algn="l">
              <a:spcBef>
                <a:spcPts val="0"/>
              </a:spcBef>
              <a:spcAft>
                <a:spcPts val="0"/>
              </a:spcAft>
              <a:buNone/>
            </a:pPr>
            <a:r>
              <a:rPr lang="en">
                <a:solidFill>
                  <a:schemeClr val="dk1"/>
                </a:solidFill>
              </a:rPr>
              <a:t>But in order to ensure secrecy </a:t>
            </a:r>
            <a:r>
              <a:rPr b="1" lang="en" sz="1050">
                <a:solidFill>
                  <a:srgbClr val="4FC1FF"/>
                </a:solidFill>
                <a:highlight>
                  <a:srgbClr val="1E1E1E"/>
                </a:highlight>
                <a:latin typeface="Courier New"/>
                <a:ea typeface="Courier New"/>
                <a:cs typeface="Courier New"/>
                <a:sym typeface="Courier New"/>
              </a:rPr>
              <a:t>PASS</a:t>
            </a: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input</a:t>
            </a:r>
            <a:r>
              <a:rPr b="1" lang="en" sz="1050">
                <a:solidFill>
                  <a:srgbClr val="D4D4D4"/>
                </a:solidFill>
                <a:highlight>
                  <a:srgbClr val="1E1E1E"/>
                </a:highlight>
                <a:latin typeface="Courier New"/>
                <a:ea typeface="Courier New"/>
                <a:cs typeface="Courier New"/>
                <a:sym typeface="Courier New"/>
              </a:rPr>
              <a:t>() </a:t>
            </a:r>
            <a:r>
              <a:rPr b="1" lang="en" sz="1050">
                <a:solidFill>
                  <a:srgbClr val="D4D4D4"/>
                </a:solidFill>
                <a:highlight>
                  <a:schemeClr val="lt1"/>
                </a:highlight>
                <a:latin typeface="Courier New"/>
                <a:ea typeface="Courier New"/>
                <a:cs typeface="Courier New"/>
                <a:sym typeface="Courier New"/>
              </a:rPr>
              <a:t> </a:t>
            </a:r>
            <a:r>
              <a:rPr lang="en">
                <a:solidFill>
                  <a:schemeClr val="dk1"/>
                </a:solidFill>
              </a:rPr>
              <a:t>is used since it asks the pwd as an input from the user.</a:t>
            </a:r>
            <a:endParaRPr>
              <a:solidFill>
                <a:schemeClr val="dk1"/>
              </a:solidFill>
            </a:endParaRPr>
          </a:p>
          <a:p>
            <a:pPr indent="0" lvl="0" marL="0" rtl="0" algn="l">
              <a:spcBef>
                <a:spcPts val="0"/>
              </a:spcBef>
              <a:spcAft>
                <a:spcPts val="0"/>
              </a:spcAft>
              <a:buNone/>
            </a:pPr>
            <a:r>
              <a:rPr lang="en">
                <a:solidFill>
                  <a:schemeClr val="dk1"/>
                </a:solidFill>
              </a:rPr>
              <a:t>So after entering the correct password the automation resumes and once the desired data is scraped the browser quits and we obtain the feedetails as highlighted here in the video.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Now in the end process we aim to use this scraped data to be used as the body for the mail which will be automated using python program.</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d4cbd36da_4_3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d4cbd36da_4_3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a:t>
            </a:r>
            <a:r>
              <a:rPr lang="en"/>
              <a:t>second</a:t>
            </a:r>
            <a:r>
              <a:rPr lang="en"/>
              <a:t> part of our project is sending automated mails to the students using the scraped data before.</a:t>
            </a:r>
            <a:endParaRPr/>
          </a:p>
          <a:p>
            <a:pPr indent="0" lvl="0" marL="0" rtl="0" algn="l">
              <a:spcBef>
                <a:spcPts val="0"/>
              </a:spcBef>
              <a:spcAft>
                <a:spcPts val="0"/>
              </a:spcAft>
              <a:buNone/>
            </a:pPr>
            <a:r>
              <a:rPr lang="en"/>
              <a:t>So as my fellow teammate Dharaneesh explained about email automation now yall will be having a basic idea on what it is Now lets see how we implemented this in our project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25418c2fa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25418c2fa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the main goal of this part of our project is that,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e148ec9766_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e148ec9766_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header, MIMEtext, getpass, SMTP_SSL functions from their respective libraries</a:t>
            </a:r>
            <a:endParaRPr/>
          </a:p>
          <a:p>
            <a:pPr indent="0" lvl="0" marL="0" rtl="0" algn="l">
              <a:spcBef>
                <a:spcPts val="0"/>
              </a:spcBef>
              <a:spcAft>
                <a:spcPts val="0"/>
              </a:spcAft>
              <a:buNone/>
            </a:pPr>
            <a:r>
              <a:rPr lang="en"/>
              <a:t>Giving the mail </a:t>
            </a:r>
            <a:r>
              <a:rPr lang="en"/>
              <a:t>address</a:t>
            </a:r>
            <a:r>
              <a:rPr lang="en"/>
              <a:t> and getting password input for the mail to send the automated mails from</a:t>
            </a:r>
            <a:endParaRPr/>
          </a:p>
          <a:p>
            <a:pPr indent="0" lvl="0" marL="0" rtl="0" algn="l">
              <a:spcBef>
                <a:spcPts val="0"/>
              </a:spcBef>
              <a:spcAft>
                <a:spcPts val="0"/>
              </a:spcAft>
              <a:buNone/>
            </a:pPr>
            <a:r>
              <a:rPr lang="en"/>
              <a:t>MIMEText is basically to type the body of the mail </a:t>
            </a:r>
            <a:r>
              <a:rPr lang="en"/>
              <a:t>which</a:t>
            </a:r>
            <a:r>
              <a:rPr lang="en"/>
              <a:t> can also be automated using the scraped data and a loop</a:t>
            </a:r>
            <a:endParaRPr/>
          </a:p>
          <a:p>
            <a:pPr indent="0" lvl="0" marL="0" rtl="0" algn="l">
              <a:spcBef>
                <a:spcPts val="0"/>
              </a:spcBef>
              <a:spcAft>
                <a:spcPts val="0"/>
              </a:spcAft>
              <a:buNone/>
            </a:pPr>
            <a:r>
              <a:rPr lang="en"/>
              <a:t>Then the subject of the email</a:t>
            </a:r>
            <a:endParaRPr/>
          </a:p>
          <a:p>
            <a:pPr indent="0" lvl="0" marL="0" rtl="0" algn="l">
              <a:spcBef>
                <a:spcPts val="0"/>
              </a:spcBef>
              <a:spcAft>
                <a:spcPts val="0"/>
              </a:spcAft>
              <a:buNone/>
            </a:pPr>
            <a:r>
              <a:rPr lang="en"/>
              <a:t>And then the mail ID of the person who’s going to be </a:t>
            </a:r>
            <a:r>
              <a:rPr lang="en"/>
              <a:t>receiving</a:t>
            </a:r>
            <a:r>
              <a:rPr lang="en"/>
              <a:t> the mail</a:t>
            </a:r>
            <a:endParaRPr/>
          </a:p>
          <a:p>
            <a:pPr indent="0" lvl="0" marL="0" rtl="0" algn="l">
              <a:spcBef>
                <a:spcPts val="0"/>
              </a:spcBef>
              <a:spcAft>
                <a:spcPts val="0"/>
              </a:spcAft>
              <a:buNone/>
            </a:pPr>
            <a:r>
              <a:rPr lang="en"/>
              <a:t>SMTP is basically the protocol used to send mails and 465 and 10 are some constant values which are required</a:t>
            </a:r>
            <a:endParaRPr/>
          </a:p>
          <a:p>
            <a:pPr indent="0" lvl="0" marL="0" rtl="0" algn="l">
              <a:spcBef>
                <a:spcPts val="0"/>
              </a:spcBef>
              <a:spcAft>
                <a:spcPts val="0"/>
              </a:spcAft>
              <a:buNone/>
            </a:pPr>
            <a:r>
              <a:rPr lang="en"/>
              <a:t>So once the password is entered and is correct the automated mail will be sent</a:t>
            </a:r>
            <a:endParaRPr/>
          </a:p>
          <a:p>
            <a:pPr indent="0" lvl="0" marL="0" rtl="0" algn="l">
              <a:spcBef>
                <a:spcPts val="0"/>
              </a:spcBef>
              <a:spcAft>
                <a:spcPts val="0"/>
              </a:spcAft>
              <a:buNone/>
            </a:pPr>
            <a:r>
              <a:rPr lang="en"/>
              <a:t>If the password is incorrect then the program will quit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25fc406a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25fc406a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video basically demonstrates the code that i have explained in the previous slide</a:t>
            </a:r>
            <a:endParaRPr/>
          </a:p>
          <a:p>
            <a:pPr indent="0" lvl="0" marL="0" rtl="0" algn="l">
              <a:spcBef>
                <a:spcPts val="0"/>
              </a:spcBef>
              <a:spcAft>
                <a:spcPts val="0"/>
              </a:spcAft>
              <a:buNone/>
            </a:pPr>
            <a:r>
              <a:rPr lang="en"/>
              <a:t>Im opening the file with the required code using terminal </a:t>
            </a:r>
            <a:endParaRPr/>
          </a:p>
          <a:p>
            <a:pPr indent="0" lvl="0" marL="0" rtl="0" algn="l">
              <a:spcBef>
                <a:spcPts val="0"/>
              </a:spcBef>
              <a:spcAft>
                <a:spcPts val="0"/>
              </a:spcAft>
              <a:buNone/>
            </a:pPr>
            <a:r>
              <a:rPr lang="en"/>
              <a:t>Once the file is opened it asks for the gmail password which in this case due to privacy reasons we have to enter but if this is done by an admin the password can be given directly in the code</a:t>
            </a:r>
            <a:endParaRPr/>
          </a:p>
          <a:p>
            <a:pPr indent="0" lvl="0" marL="0" rtl="0" algn="l">
              <a:spcBef>
                <a:spcPts val="0"/>
              </a:spcBef>
              <a:spcAft>
                <a:spcPts val="0"/>
              </a:spcAft>
              <a:buNone/>
            </a:pPr>
            <a:r>
              <a:rPr lang="en"/>
              <a:t>So after the code gets executed the mail is sent as u can see here and it is already marked as important</a:t>
            </a:r>
            <a:endParaRPr/>
          </a:p>
          <a:p>
            <a:pPr indent="0" lvl="0" marL="0" rtl="0" algn="l">
              <a:spcBef>
                <a:spcPts val="0"/>
              </a:spcBef>
              <a:spcAft>
                <a:spcPts val="0"/>
              </a:spcAft>
              <a:buNone/>
            </a:pPr>
            <a:r>
              <a:rPr lang="en"/>
              <a:t>You can also compare it with the time stamp</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148ec9766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148ec9766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basically the output of the code that is the same email that was seen in the previous slide in the video</a:t>
            </a:r>
            <a:endParaRPr/>
          </a:p>
          <a:p>
            <a:pPr indent="0" lvl="0" marL="0" rtl="0" algn="l">
              <a:spcBef>
                <a:spcPts val="0"/>
              </a:spcBef>
              <a:spcAft>
                <a:spcPts val="0"/>
              </a:spcAft>
              <a:buNone/>
            </a:pPr>
            <a:r>
              <a:rPr lang="en"/>
              <a:t>So as i said at the start if we have all the data i.e. attendance, grades, semester fee status, library fee status, which an admin would usually have  we can implement all of them in this code and send automated mails to the respective students accordingly</a:t>
            </a:r>
            <a:endParaRPr/>
          </a:p>
          <a:p>
            <a:pPr indent="0" lvl="0" marL="0" rtl="0" algn="l">
              <a:spcBef>
                <a:spcPts val="0"/>
              </a:spcBef>
              <a:spcAft>
                <a:spcPts val="0"/>
              </a:spcAft>
              <a:buNone/>
            </a:pPr>
            <a:r>
              <a:rPr lang="en"/>
              <a:t>But as we dont have much information now we had to limit our code.</a:t>
            </a:r>
            <a:endParaRPr/>
          </a:p>
          <a:p>
            <a:pPr indent="0" lvl="0" marL="0" rtl="0" algn="l">
              <a:spcBef>
                <a:spcPts val="0"/>
              </a:spcBef>
              <a:spcAft>
                <a:spcPts val="0"/>
              </a:spcAft>
              <a:buNone/>
            </a:pPr>
            <a:r>
              <a:rPr lang="en"/>
              <a:t>So, Now my teammate Vismayaa will be taking over.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25418c2f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25418c2f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148ec9766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e148ec9766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Because of this situation, we are trying to reduce the workload of admins and create and assistant that will automate the whole process</a:t>
            </a:r>
            <a:endParaRPr/>
          </a:p>
          <a:p>
            <a:pPr indent="-298450" lvl="0" marL="457200" rtl="0" algn="l">
              <a:spcBef>
                <a:spcPts val="0"/>
              </a:spcBef>
              <a:spcAft>
                <a:spcPts val="0"/>
              </a:spcAft>
              <a:buSzPts val="1100"/>
              <a:buChar char="-"/>
            </a:pPr>
            <a:r>
              <a:rPr lang="en"/>
              <a:t>Lets say there are 5000 students who uploaded their vaccine certificates.</a:t>
            </a:r>
            <a:endParaRPr/>
          </a:p>
          <a:p>
            <a:pPr indent="-298450" lvl="0" marL="457200" rtl="0" algn="l">
              <a:spcBef>
                <a:spcPts val="0"/>
              </a:spcBef>
              <a:spcAft>
                <a:spcPts val="0"/>
              </a:spcAft>
              <a:buSzPts val="1100"/>
              <a:buChar char="-"/>
            </a:pPr>
            <a:r>
              <a:rPr lang="en"/>
              <a:t>And lets keep it that it takes 2 minute to verify 1 certificate and check if its authentic, and they have 4 people working at the job</a:t>
            </a:r>
            <a:endParaRPr/>
          </a:p>
          <a:p>
            <a:pPr indent="-298450" lvl="0" marL="457200" rtl="0" algn="l">
              <a:spcBef>
                <a:spcPts val="0"/>
              </a:spcBef>
              <a:spcAft>
                <a:spcPts val="0"/>
              </a:spcAft>
              <a:buSzPts val="1100"/>
              <a:buChar char="-"/>
            </a:pPr>
            <a:r>
              <a:rPr lang="en"/>
              <a:t>5000 times 2 ,it would be a total of 166 hours </a:t>
            </a:r>
            <a:endParaRPr/>
          </a:p>
          <a:p>
            <a:pPr indent="-298450" lvl="0" marL="457200" rtl="0" algn="l">
              <a:spcBef>
                <a:spcPts val="0"/>
              </a:spcBef>
              <a:spcAft>
                <a:spcPts val="0"/>
              </a:spcAft>
              <a:buSzPts val="1100"/>
              <a:buChar char="-"/>
            </a:pPr>
            <a:r>
              <a:rPr lang="en"/>
              <a:t>The 4 people split it, Lets consider they work 5 hours a day</a:t>
            </a:r>
            <a:endParaRPr/>
          </a:p>
          <a:p>
            <a:pPr indent="-298450" lvl="0" marL="457200" rtl="0" algn="l">
              <a:spcBef>
                <a:spcPts val="0"/>
              </a:spcBef>
              <a:spcAft>
                <a:spcPts val="0"/>
              </a:spcAft>
              <a:buSzPts val="1100"/>
              <a:buChar char="-"/>
            </a:pPr>
            <a:r>
              <a:rPr lang="en"/>
              <a:t>In the end, it would take a week plus a workforce of 4 people</a:t>
            </a:r>
            <a:endParaRPr/>
          </a:p>
          <a:p>
            <a:pPr indent="-298450" lvl="0" marL="457200" rtl="0" algn="l">
              <a:spcBef>
                <a:spcPts val="0"/>
              </a:spcBef>
              <a:spcAft>
                <a:spcPts val="0"/>
              </a:spcAft>
              <a:buSzPts val="1100"/>
              <a:buChar char="-"/>
            </a:pPr>
            <a:r>
              <a:rPr lang="en"/>
              <a:t>And our scanner, will automate this and bring the time down to minutes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25418c2f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25418c2f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2660683b6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2660683b6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Corona has affected all of us and we have been attending online college until now and probably will  for another few months</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 It is very likely that when we begin offline college psg will require us to get the covid vacci</a:t>
            </a:r>
            <a:r>
              <a:rPr lang="en" sz="1600">
                <a:latin typeface="Times New Roman"/>
                <a:ea typeface="Times New Roman"/>
                <a:cs typeface="Times New Roman"/>
                <a:sym typeface="Times New Roman"/>
              </a:rPr>
              <a:t>ne and upload our certificates online.</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So colleges will likely also commission a multi person workforce to retrieve specific data about the thousands of stude</a:t>
            </a:r>
            <a:r>
              <a:rPr lang="en" sz="1600">
                <a:latin typeface="Times New Roman"/>
                <a:ea typeface="Times New Roman"/>
                <a:cs typeface="Times New Roman"/>
                <a:sym typeface="Times New Roman"/>
              </a:rPr>
              <a:t>nts attending the college and verify their corona vaccine certificates… all manually.</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So if u have not caught on, the </a:t>
            </a:r>
            <a:r>
              <a:rPr lang="en" sz="1600">
                <a:latin typeface="Times New Roman"/>
                <a:ea typeface="Times New Roman"/>
                <a:cs typeface="Times New Roman"/>
                <a:sym typeface="Times New Roman"/>
              </a:rPr>
              <a:t>gist is</a:t>
            </a:r>
            <a:r>
              <a:rPr lang="en" sz="1600">
                <a:latin typeface="Times New Roman"/>
                <a:ea typeface="Times New Roman"/>
                <a:cs typeface="Times New Roman"/>
                <a:sym typeface="Times New Roman"/>
              </a:rPr>
              <a:t> we are most simply trying to automate this entire </a:t>
            </a:r>
            <a:r>
              <a:rPr lang="en" sz="1600">
                <a:latin typeface="Times New Roman"/>
                <a:ea typeface="Times New Roman"/>
                <a:cs typeface="Times New Roman"/>
                <a:sym typeface="Times New Roman"/>
              </a:rPr>
              <a:t>process</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Basically a Admin Assistor if u will.</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We created a couple  programs for every aspect of an admins procedure,</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600">
                <a:latin typeface="Times New Roman"/>
                <a:ea typeface="Times New Roman"/>
                <a:cs typeface="Times New Roman"/>
                <a:sym typeface="Times New Roman"/>
              </a:rPr>
              <a:t>When put together they are powerful and finish the tasks that take days for humans into </a:t>
            </a:r>
            <a:r>
              <a:rPr lang="en" sz="1600">
                <a:latin typeface="Times New Roman"/>
                <a:ea typeface="Times New Roman"/>
                <a:cs typeface="Times New Roman"/>
                <a:sym typeface="Times New Roman"/>
              </a:rPr>
              <a:t>measly</a:t>
            </a:r>
            <a:r>
              <a:rPr lang="en" sz="1600">
                <a:latin typeface="Times New Roman"/>
                <a:ea typeface="Times New Roman"/>
                <a:cs typeface="Times New Roman"/>
                <a:sym typeface="Times New Roman"/>
              </a:rPr>
              <a:t> minutes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148ec9766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148ec9766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25fc406a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25fc406a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Basically </a:t>
            </a:r>
            <a:r>
              <a:rPr lang="en"/>
              <a:t>demonstrates</a:t>
            </a:r>
            <a:r>
              <a:rPr lang="en"/>
              <a:t> the code and working of the program upto which we have done so far.</a:t>
            </a:r>
            <a:endParaRPr/>
          </a:p>
          <a:p>
            <a:pPr indent="0" lvl="0" marL="0" rtl="0" algn="l">
              <a:spcBef>
                <a:spcPts val="0"/>
              </a:spcBef>
              <a:spcAft>
                <a:spcPts val="0"/>
              </a:spcAft>
              <a:buNone/>
            </a:pPr>
            <a:r>
              <a:rPr lang="en">
                <a:solidFill>
                  <a:srgbClr val="1B1464"/>
                </a:solidFill>
              </a:rPr>
              <a:t>The code is executed using the terminal.</a:t>
            </a:r>
            <a:endParaRPr>
              <a:solidFill>
                <a:srgbClr val="1B1464"/>
              </a:solidFill>
            </a:endParaRPr>
          </a:p>
          <a:p>
            <a:pPr indent="0" lvl="0" marL="0" rtl="0" algn="l">
              <a:spcBef>
                <a:spcPts val="0"/>
              </a:spcBef>
              <a:spcAft>
                <a:spcPts val="0"/>
              </a:spcAft>
              <a:buClr>
                <a:schemeClr val="dk1"/>
              </a:buClr>
              <a:buSzPts val="1100"/>
              <a:buFont typeface="Arial"/>
              <a:buNone/>
            </a:pPr>
            <a:r>
              <a:t/>
            </a:r>
            <a:endParaRPr>
              <a:solidFill>
                <a:srgbClr val="1B1464"/>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25418c2fa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25418c2fa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e2660683b6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e2660683b6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d4cbd36da_4_3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8d4cbd36da_4_3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5418c2f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5418c2f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The programming language used during this </a:t>
            </a:r>
            <a:r>
              <a:rPr lang="en" sz="1500">
                <a:latin typeface="Times New Roman"/>
                <a:ea typeface="Times New Roman"/>
                <a:cs typeface="Times New Roman"/>
                <a:sym typeface="Times New Roman"/>
              </a:rPr>
              <a:t>project is Python</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Python is a widely used general purpose, high level programming language</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solidFill>
                  <a:schemeClr val="dk1"/>
                </a:solidFill>
                <a:highlight>
                  <a:schemeClr val="lt1"/>
                </a:highlight>
                <a:latin typeface="Times New Roman"/>
                <a:ea typeface="Times New Roman"/>
                <a:cs typeface="Times New Roman"/>
                <a:sym typeface="Times New Roman"/>
              </a:rPr>
              <a:t>Python allows programming in Object-Oriented and Procedural paradigms </a:t>
            </a:r>
            <a:endParaRPr sz="1500">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3600"/>
              </a:spcBef>
              <a:spcAft>
                <a:spcPts val="3600"/>
              </a:spcAft>
              <a:buNone/>
            </a:pPr>
            <a:r>
              <a:rPr lang="en" sz="1500">
                <a:solidFill>
                  <a:schemeClr val="dk1"/>
                </a:solidFill>
                <a:highlight>
                  <a:schemeClr val="lt1"/>
                </a:highlight>
                <a:latin typeface="Times New Roman"/>
                <a:ea typeface="Times New Roman"/>
                <a:cs typeface="Times New Roman"/>
                <a:sym typeface="Times New Roman"/>
              </a:rPr>
              <a:t>The biggest strength of Python is huge collection of standard library which can be used for   :Machine learning ,gui applications ,web frameworks ,web scraping etc.</a:t>
            </a:r>
            <a:endParaRPr sz="15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b872573b1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b872573b1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Let’s take a look at the tools and techniques applied during our process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We extracted data from the website using web scraping.</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We </a:t>
            </a:r>
            <a:r>
              <a:rPr lang="en" sz="1500">
                <a:latin typeface="Times New Roman"/>
                <a:ea typeface="Times New Roman"/>
                <a:cs typeface="Times New Roman"/>
                <a:sym typeface="Times New Roman"/>
              </a:rPr>
              <a:t>created an automated email system to deliver emails to the right person at the right time.</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5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500">
                <a:latin typeface="Times New Roman"/>
                <a:ea typeface="Times New Roman"/>
                <a:cs typeface="Times New Roman"/>
                <a:sym typeface="Times New Roman"/>
              </a:rPr>
              <a:t>We programmed a qr code detector that verifies the authenticity of the certificates provided.</a:t>
            </a:r>
            <a:endParaRPr sz="1500">
              <a:latin typeface="Times New Roman"/>
              <a:ea typeface="Times New Roman"/>
              <a:cs typeface="Times New Roman"/>
              <a:sym typeface="Times New Roman"/>
            </a:endParaRPr>
          </a:p>
          <a:p>
            <a:pPr indent="0" lvl="0" marL="0" rtl="0" algn="l">
              <a:spcBef>
                <a:spcPts val="0"/>
              </a:spcBef>
              <a:spcAft>
                <a:spcPts val="0"/>
              </a:spcAft>
              <a:buClr>
                <a:srgbClr val="1B1464"/>
              </a:buClr>
              <a:buSzPts val="1100"/>
              <a:buFont typeface="Arial"/>
              <a:buNone/>
            </a:pPr>
            <a:r>
              <a:rPr lang="en" sz="1500">
                <a:solidFill>
                  <a:srgbClr val="1B1464"/>
                </a:solidFill>
                <a:latin typeface="Times New Roman"/>
                <a:ea typeface="Times New Roman"/>
                <a:cs typeface="Times New Roman"/>
                <a:sym typeface="Times New Roman"/>
              </a:rPr>
              <a:t>Now we will be giving a brief but informative explanation of these features.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232a00dc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232a00dc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8b9fd067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b9fd067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218181"/>
              </a:lnSpc>
              <a:spcBef>
                <a:spcPts val="140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Let’s say, data is vital for your e-commerce company. </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You are able to see the data on your competitor’s website.</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The question is how will you download it in a usable format?</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Most people would be able to only copy and paste it manually. However, it is not feasible to do it for large websites with hundreds of pages.</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Moreover, websites may have data that you cannot copy and paste. </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This is where web scraping comes into play.</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Web Scraping is a process of automating the extraction of data in an efficient and fast way. With the help of web scraping, you can extract data from any website, no matter how large is the data on your computer.and then data can be used for any kind of data manipulation and operation on it.</a:t>
            </a:r>
            <a:endParaRPr sz="1500">
              <a:solidFill>
                <a:srgbClr val="292929"/>
              </a:solidFill>
              <a:highlight>
                <a:srgbClr val="FFFFFF"/>
              </a:highlight>
              <a:latin typeface="Times New Roman"/>
              <a:ea typeface="Times New Roman"/>
              <a:cs typeface="Times New Roman"/>
              <a:sym typeface="Times New Roman"/>
            </a:endParaRPr>
          </a:p>
          <a:p>
            <a:pPr indent="-323850" lvl="0" marL="457200" rtl="0" algn="l">
              <a:lnSpc>
                <a:spcPct val="218181"/>
              </a:lnSpc>
              <a:spcBef>
                <a:spcPts val="0"/>
              </a:spcBef>
              <a:spcAft>
                <a:spcPts val="0"/>
              </a:spcAft>
              <a:buClr>
                <a:srgbClr val="292929"/>
              </a:buClr>
              <a:buSzPts val="1500"/>
              <a:buFont typeface="Times New Roman"/>
              <a:buChar char="-"/>
            </a:pPr>
            <a:r>
              <a:rPr lang="en" sz="1500">
                <a:solidFill>
                  <a:srgbClr val="292929"/>
                </a:solidFill>
                <a:highlight>
                  <a:srgbClr val="FFFFFF"/>
                </a:highlight>
                <a:latin typeface="Times New Roman"/>
                <a:ea typeface="Times New Roman"/>
                <a:cs typeface="Times New Roman"/>
                <a:sym typeface="Times New Roman"/>
              </a:rPr>
              <a:t>In simple terms, web scraping saves you the trouble of manually downloading or copying any data and automates the whole process.</a:t>
            </a:r>
            <a:endParaRPr sz="1500">
              <a:solidFill>
                <a:srgbClr val="292929"/>
              </a:solidFill>
              <a:highlight>
                <a:srgbClr val="FFFFFF"/>
              </a:highlight>
              <a:latin typeface="Times New Roman"/>
              <a:ea typeface="Times New Roman"/>
              <a:cs typeface="Times New Roman"/>
              <a:sym typeface="Times New Roman"/>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232a00d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232a00d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18181"/>
              </a:lnSpc>
              <a:spcBef>
                <a:spcPts val="1400"/>
              </a:spcBef>
              <a:spcAft>
                <a:spcPts val="0"/>
              </a:spcAft>
              <a:buNone/>
            </a:pPr>
            <a:r>
              <a:t/>
            </a:r>
            <a:endParaRPr b="1" sz="1600" u="sng">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650">
                <a:solidFill>
                  <a:srgbClr val="3C484E"/>
                </a:solidFill>
                <a:highlight>
                  <a:srgbClr val="FFFFFF"/>
                </a:highlight>
                <a:latin typeface="Georgia"/>
                <a:ea typeface="Georgia"/>
                <a:cs typeface="Georgia"/>
                <a:sym typeface="Georgia"/>
              </a:rPr>
              <a:t>In most cases, web scrapers will be given a specific URL (or a whole list) to scrape data from.</a:t>
            </a:r>
            <a:endParaRPr sz="1650">
              <a:solidFill>
                <a:srgbClr val="3C484E"/>
              </a:solidFill>
              <a:highlight>
                <a:srgbClr val="FFFFFF"/>
              </a:highlight>
              <a:latin typeface="Georgia"/>
              <a:ea typeface="Georgia"/>
              <a:cs typeface="Georgia"/>
              <a:sym typeface="Georgia"/>
            </a:endParaRPr>
          </a:p>
          <a:p>
            <a:pPr indent="0" lvl="0" marL="0" rtl="0" algn="l">
              <a:lnSpc>
                <a:spcPct val="115000"/>
              </a:lnSpc>
              <a:spcBef>
                <a:spcPts val="2500"/>
              </a:spcBef>
              <a:spcAft>
                <a:spcPts val="0"/>
              </a:spcAft>
              <a:buNone/>
            </a:pPr>
            <a:r>
              <a:rPr lang="en" sz="1650">
                <a:solidFill>
                  <a:srgbClr val="3C484E"/>
                </a:solidFill>
                <a:highlight>
                  <a:srgbClr val="FFFFFF"/>
                </a:highlight>
                <a:latin typeface="Georgia"/>
                <a:ea typeface="Georgia"/>
                <a:cs typeface="Georgia"/>
                <a:sym typeface="Georgia"/>
              </a:rPr>
              <a:t>It will then make a HTTP request to a server.</a:t>
            </a:r>
            <a:endParaRPr sz="1650">
              <a:solidFill>
                <a:srgbClr val="3C484E"/>
              </a:solidFill>
              <a:highlight>
                <a:srgbClr val="FFFFFF"/>
              </a:highlight>
              <a:latin typeface="Georgia"/>
              <a:ea typeface="Georgia"/>
              <a:cs typeface="Georgia"/>
              <a:sym typeface="Georgia"/>
            </a:endParaRPr>
          </a:p>
          <a:p>
            <a:pPr indent="0" lvl="0" marL="0" rtl="0" algn="l">
              <a:lnSpc>
                <a:spcPct val="218181"/>
              </a:lnSpc>
              <a:spcBef>
                <a:spcPts val="2500"/>
              </a:spcBef>
              <a:spcAft>
                <a:spcPts val="0"/>
              </a:spcAft>
              <a:buNone/>
            </a:pPr>
            <a:r>
              <a:rPr lang="en" sz="1600">
                <a:solidFill>
                  <a:srgbClr val="292929"/>
                </a:solidFill>
                <a:highlight>
                  <a:srgbClr val="FFFFFF"/>
                </a:highlight>
                <a:latin typeface="Georgia"/>
                <a:ea typeface="Georgia"/>
                <a:cs typeface="Georgia"/>
                <a:sym typeface="Georgia"/>
              </a:rPr>
              <a:t>Web scrapers gather website data in the same way a human would do it: the scraper goes onto a web page of the website, gets the relevant data, and move forward to the next web page.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1400"/>
              </a:spcBef>
              <a:spcAft>
                <a:spcPts val="0"/>
              </a:spcAft>
              <a:buNone/>
            </a:pPr>
            <a:r>
              <a:rPr lang="en" sz="1600">
                <a:solidFill>
                  <a:srgbClr val="292929"/>
                </a:solidFill>
                <a:highlight>
                  <a:srgbClr val="FFFFFF"/>
                </a:highlight>
                <a:latin typeface="Georgia"/>
                <a:ea typeface="Georgia"/>
                <a:cs typeface="Georgia"/>
                <a:sym typeface="Georgia"/>
              </a:rPr>
              <a:t>This is </a:t>
            </a:r>
            <a:r>
              <a:rPr lang="en" sz="1600">
                <a:solidFill>
                  <a:srgbClr val="292929"/>
                </a:solidFill>
                <a:highlight>
                  <a:srgbClr val="FFFFFF"/>
                </a:highlight>
                <a:latin typeface="Georgia"/>
                <a:ea typeface="Georgia"/>
                <a:cs typeface="Georgia"/>
                <a:sym typeface="Georgia"/>
              </a:rPr>
              <a:t>process</a:t>
            </a:r>
            <a:r>
              <a:rPr lang="en" sz="1600">
                <a:solidFill>
                  <a:srgbClr val="292929"/>
                </a:solidFill>
                <a:highlight>
                  <a:srgbClr val="FFFFFF"/>
                </a:highlight>
                <a:latin typeface="Georgia"/>
                <a:ea typeface="Georgia"/>
                <a:cs typeface="Georgia"/>
                <a:sym typeface="Georgia"/>
              </a:rPr>
              <a:t> is known as parsing or extraction of the website’s code </a:t>
            </a:r>
            <a:endParaRPr sz="16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en" sz="1650">
                <a:solidFill>
                  <a:srgbClr val="3C484E"/>
                </a:solidFill>
                <a:highlight>
                  <a:srgbClr val="FFFFFF"/>
                </a:highlight>
                <a:latin typeface="Georgia"/>
                <a:ea typeface="Georgia"/>
                <a:cs typeface="Georgia"/>
                <a:sym typeface="Georgia"/>
              </a:rPr>
              <a:t>Lastly, the scraper will run and let the user download the data as Excel sheet or other formats.</a:t>
            </a:r>
            <a:endParaRPr sz="1650">
              <a:solidFill>
                <a:srgbClr val="3C484E"/>
              </a:solidFill>
              <a:highlight>
                <a:srgbClr val="FFFFFF"/>
              </a:highlight>
              <a:latin typeface="Georgia"/>
              <a:ea typeface="Georgia"/>
              <a:cs typeface="Georgia"/>
              <a:sym typeface="Georgia"/>
            </a:endParaRPr>
          </a:p>
          <a:p>
            <a:pPr indent="0" lvl="0" marL="0" rtl="0" algn="l">
              <a:lnSpc>
                <a:spcPct val="115000"/>
              </a:lnSpc>
              <a:spcBef>
                <a:spcPts val="2500"/>
              </a:spcBef>
              <a:spcAft>
                <a:spcPts val="0"/>
              </a:spcAft>
              <a:buNone/>
            </a:pPr>
            <a:r>
              <a:t/>
            </a:r>
            <a:endParaRPr sz="1650">
              <a:solidFill>
                <a:srgbClr val="3C484E"/>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50">
              <a:solidFill>
                <a:srgbClr val="3C484E"/>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333333"/>
              </a:solidFill>
              <a:highlight>
                <a:srgbClr val="FFFFFF"/>
              </a:highlight>
            </a:endParaRPr>
          </a:p>
          <a:p>
            <a:pPr indent="0" lvl="0" marL="0" rtl="0" algn="l">
              <a:lnSpc>
                <a:spcPct val="115000"/>
              </a:lnSpc>
              <a:spcBef>
                <a:spcPts val="2500"/>
              </a:spcBef>
              <a:spcAft>
                <a:spcPts val="0"/>
              </a:spcAft>
              <a:buNone/>
            </a:pPr>
            <a:r>
              <a:t/>
            </a:r>
            <a:endParaRPr sz="1400">
              <a:solidFill>
                <a:srgbClr val="333333"/>
              </a:solidFill>
              <a:highlight>
                <a:srgbClr val="FFFFFF"/>
              </a:highlight>
            </a:endParaRPr>
          </a:p>
          <a:p>
            <a:pPr indent="0" lvl="0" marL="0" rtl="0" algn="l">
              <a:lnSpc>
                <a:spcPct val="115000"/>
              </a:lnSpc>
              <a:spcBef>
                <a:spcPts val="0"/>
              </a:spcBef>
              <a:spcAft>
                <a:spcPts val="0"/>
              </a:spcAft>
              <a:buNone/>
            </a:pPr>
            <a:r>
              <a:rPr lang="en" sz="1200">
                <a:solidFill>
                  <a:srgbClr val="333333"/>
                </a:solidFill>
                <a:highlight>
                  <a:srgbClr val="FFFFFF"/>
                </a:highlight>
              </a:rPr>
              <a:t> </a:t>
            </a:r>
            <a:endParaRPr sz="1200">
              <a:solidFill>
                <a:srgbClr val="333333"/>
              </a:solidFill>
              <a:highlight>
                <a:srgbClr val="FFFFFF"/>
              </a:highlight>
            </a:endParaRPr>
          </a:p>
          <a:p>
            <a:pPr indent="0" lvl="0" marL="0" rtl="0" algn="l">
              <a:lnSpc>
                <a:spcPct val="115000"/>
              </a:lnSpc>
              <a:spcBef>
                <a:spcPts val="800"/>
              </a:spcBef>
              <a:spcAft>
                <a:spcPts val="0"/>
              </a:spcAft>
              <a:buNone/>
            </a:pPr>
            <a:r>
              <a:t/>
            </a:r>
            <a:endParaRPr sz="1650">
              <a:solidFill>
                <a:srgbClr val="3C484E"/>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lnSpc>
                <a:spcPct val="218181"/>
              </a:lnSpc>
              <a:spcBef>
                <a:spcPts val="3200"/>
              </a:spcBef>
              <a:spcAft>
                <a:spcPts val="0"/>
              </a:spcAft>
              <a:buClr>
                <a:schemeClr val="dk1"/>
              </a:buClr>
              <a:buSzPts val="1100"/>
              <a:buFont typeface="Arial"/>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rect b="b" l="l" r="r" t="t"/>
              <a:pathLst>
                <a:path extrusionOk="0" h="1930" w="19277">
                  <a:moveTo>
                    <a:pt x="1" y="1"/>
                  </a:moveTo>
                  <a:lnTo>
                    <a:pt x="1" y="1930"/>
                  </a:lnTo>
                  <a:lnTo>
                    <a:pt x="19277" y="1930"/>
                  </a:lnTo>
                  <a:lnTo>
                    <a:pt x="1927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784360" y="1950550"/>
              <a:ext cx="865993" cy="132176"/>
            </a:xfrm>
            <a:custGeom>
              <a:rect b="b" l="l" r="r" t="t"/>
              <a:pathLst>
                <a:path extrusionOk="0" h="1930" w="12645">
                  <a:moveTo>
                    <a:pt x="0" y="1"/>
                  </a:moveTo>
                  <a:lnTo>
                    <a:pt x="0" y="1929"/>
                  </a:lnTo>
                  <a:lnTo>
                    <a:pt x="12645" y="1929"/>
                  </a:lnTo>
                  <a:lnTo>
                    <a:pt x="1264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855808" y="1950550"/>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45651" y="2169086"/>
              <a:ext cx="733063" cy="132998"/>
            </a:xfrm>
            <a:custGeom>
              <a:rect b="b" l="l" r="r" t="t"/>
              <a:pathLst>
                <a:path extrusionOk="0" h="1942" w="10704">
                  <a:moveTo>
                    <a:pt x="0" y="0"/>
                  </a:moveTo>
                  <a:lnTo>
                    <a:pt x="0" y="1941"/>
                  </a:lnTo>
                  <a:lnTo>
                    <a:pt x="10704" y="1941"/>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38356" y="2388443"/>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90637" y="2388443"/>
              <a:ext cx="597737" cy="132929"/>
            </a:xfrm>
            <a:custGeom>
              <a:rect b="b" l="l" r="r" t="t"/>
              <a:pathLst>
                <a:path extrusionOk="0" h="1941" w="8728">
                  <a:moveTo>
                    <a:pt x="1" y="0"/>
                  </a:moveTo>
                  <a:lnTo>
                    <a:pt x="1" y="1941"/>
                  </a:lnTo>
                  <a:lnTo>
                    <a:pt x="8728" y="1941"/>
                  </a:lnTo>
                  <a:lnTo>
                    <a:pt x="8728"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683208" y="2607801"/>
              <a:ext cx="1495507" cy="132108"/>
            </a:xfrm>
            <a:custGeom>
              <a:rect b="b" l="l" r="r" t="t"/>
              <a:pathLst>
                <a:path extrusionOk="0" h="1929"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298888" y="2827090"/>
              <a:ext cx="879827" cy="132176"/>
            </a:xfrm>
            <a:custGeom>
              <a:rect b="b" l="l" r="r" t="t"/>
              <a:pathLst>
                <a:path extrusionOk="0" h="1930" w="12847">
                  <a:moveTo>
                    <a:pt x="0" y="1"/>
                  </a:moveTo>
                  <a:lnTo>
                    <a:pt x="0" y="1930"/>
                  </a:lnTo>
                  <a:lnTo>
                    <a:pt x="12847" y="1930"/>
                  </a:lnTo>
                  <a:lnTo>
                    <a:pt x="128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55808" y="3046447"/>
              <a:ext cx="322907" cy="132176"/>
            </a:xfrm>
            <a:custGeom>
              <a:rect b="b" l="l" r="r" t="t"/>
              <a:pathLst>
                <a:path extrusionOk="0" h="1930" w="4715">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784360" y="2169086"/>
              <a:ext cx="499050" cy="132998"/>
            </a:xfrm>
            <a:custGeom>
              <a:rect b="b" l="l" r="r" t="t"/>
              <a:pathLst>
                <a:path extrusionOk="0" h="1942" w="7287">
                  <a:moveTo>
                    <a:pt x="0" y="0"/>
                  </a:moveTo>
                  <a:lnTo>
                    <a:pt x="0" y="1941"/>
                  </a:lnTo>
                  <a:lnTo>
                    <a:pt x="7287" y="1941"/>
                  </a:lnTo>
                  <a:lnTo>
                    <a:pt x="72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20017" y="4142344"/>
              <a:ext cx="322975" cy="132176"/>
            </a:xfrm>
            <a:custGeom>
              <a:rect b="b" l="l" r="r" t="t"/>
              <a:pathLst>
                <a:path extrusionOk="0" h="1930" w="4716">
                  <a:moveTo>
                    <a:pt x="0" y="1"/>
                  </a:moveTo>
                  <a:lnTo>
                    <a:pt x="0" y="1929"/>
                  </a:lnTo>
                  <a:lnTo>
                    <a:pt x="4715" y="1929"/>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521789" y="4142344"/>
              <a:ext cx="322153" cy="132176"/>
            </a:xfrm>
            <a:custGeom>
              <a:rect b="b" l="l" r="r" t="t"/>
              <a:pathLst>
                <a:path extrusionOk="0" h="1930" w="4704">
                  <a:moveTo>
                    <a:pt x="0" y="1"/>
                  </a:moveTo>
                  <a:lnTo>
                    <a:pt x="0" y="1929"/>
                  </a:lnTo>
                  <a:lnTo>
                    <a:pt x="4703" y="1929"/>
                  </a:lnTo>
                  <a:lnTo>
                    <a:pt x="47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152056" y="3264983"/>
              <a:ext cx="1026659" cy="132998"/>
            </a:xfrm>
            <a:custGeom>
              <a:rect b="b" l="l" r="r" t="t"/>
              <a:pathLst>
                <a:path extrusionOk="0" h="1942" w="14991">
                  <a:moveTo>
                    <a:pt x="1" y="0"/>
                  </a:moveTo>
                  <a:lnTo>
                    <a:pt x="1" y="1941"/>
                  </a:lnTo>
                  <a:lnTo>
                    <a:pt x="14991" y="1941"/>
                  </a:lnTo>
                  <a:lnTo>
                    <a:pt x="1499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84360" y="3484340"/>
              <a:ext cx="807301" cy="132929"/>
            </a:xfrm>
            <a:custGeom>
              <a:rect b="b" l="l" r="r" t="t"/>
              <a:pathLst>
                <a:path extrusionOk="0" h="1941" w="11788">
                  <a:moveTo>
                    <a:pt x="0" y="0"/>
                  </a:moveTo>
                  <a:lnTo>
                    <a:pt x="0" y="1941"/>
                  </a:lnTo>
                  <a:lnTo>
                    <a:pt x="11787" y="1941"/>
                  </a:lnTo>
                  <a:lnTo>
                    <a:pt x="117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38356" y="3484340"/>
              <a:ext cx="440359" cy="132929"/>
            </a:xfrm>
            <a:custGeom>
              <a:rect b="b" l="l" r="r" t="t"/>
              <a:pathLst>
                <a:path extrusionOk="0" h="1941" w="6430">
                  <a:moveTo>
                    <a:pt x="1" y="0"/>
                  </a:moveTo>
                  <a:lnTo>
                    <a:pt x="1" y="1941"/>
                  </a:lnTo>
                  <a:lnTo>
                    <a:pt x="6430" y="1941"/>
                  </a:lnTo>
                  <a:lnTo>
                    <a:pt x="643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931945" y="3046447"/>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445651" y="3703698"/>
              <a:ext cx="733063" cy="132108"/>
            </a:xfrm>
            <a:custGeom>
              <a:rect b="b" l="l" r="r" t="t"/>
              <a:pathLst>
                <a:path extrusionOk="0" h="1929" w="10704">
                  <a:moveTo>
                    <a:pt x="0" y="0"/>
                  </a:moveTo>
                  <a:lnTo>
                    <a:pt x="0" y="1929"/>
                  </a:lnTo>
                  <a:lnTo>
                    <a:pt x="10704" y="1929"/>
                  </a:lnTo>
                  <a:lnTo>
                    <a:pt x="107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55808" y="3922987"/>
              <a:ext cx="322907" cy="132176"/>
            </a:xfrm>
            <a:custGeom>
              <a:rect b="b" l="l" r="r" t="t"/>
              <a:pathLst>
                <a:path extrusionOk="0" h="1930" w="4715">
                  <a:moveTo>
                    <a:pt x="0" y="1"/>
                  </a:moveTo>
                  <a:lnTo>
                    <a:pt x="0" y="1930"/>
                  </a:lnTo>
                  <a:lnTo>
                    <a:pt x="4715" y="1930"/>
                  </a:lnTo>
                  <a:lnTo>
                    <a:pt x="4715"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990637" y="3703698"/>
              <a:ext cx="322975" cy="132108"/>
            </a:xfrm>
            <a:custGeom>
              <a:rect b="b" l="l" r="r" t="t"/>
              <a:pathLst>
                <a:path extrusionOk="0" h="1929" w="4716">
                  <a:moveTo>
                    <a:pt x="1" y="0"/>
                  </a:moveTo>
                  <a:lnTo>
                    <a:pt x="1" y="1929"/>
                  </a:lnTo>
                  <a:lnTo>
                    <a:pt x="4715" y="1929"/>
                  </a:lnTo>
                  <a:lnTo>
                    <a:pt x="471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445651" y="4142344"/>
              <a:ext cx="733063" cy="132176"/>
            </a:xfrm>
            <a:custGeom>
              <a:rect b="b" l="l" r="r" t="t"/>
              <a:pathLst>
                <a:path extrusionOk="0" h="1930" w="10704">
                  <a:moveTo>
                    <a:pt x="0" y="1"/>
                  </a:moveTo>
                  <a:lnTo>
                    <a:pt x="0" y="1929"/>
                  </a:lnTo>
                  <a:lnTo>
                    <a:pt x="10704" y="1929"/>
                  </a:lnTo>
                  <a:lnTo>
                    <a:pt x="107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7858529" y="3922987"/>
              <a:ext cx="862774" cy="132176"/>
            </a:xfrm>
            <a:custGeom>
              <a:rect b="b" l="l" r="r" t="t"/>
              <a:pathLst>
                <a:path extrusionOk="0" h="1930" w="12598">
                  <a:moveTo>
                    <a:pt x="1" y="1"/>
                  </a:moveTo>
                  <a:lnTo>
                    <a:pt x="1" y="1930"/>
                  </a:lnTo>
                  <a:lnTo>
                    <a:pt x="12598" y="1930"/>
                  </a:lnTo>
                  <a:lnTo>
                    <a:pt x="125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683208" y="4361702"/>
              <a:ext cx="1495507" cy="132176"/>
            </a:xfrm>
            <a:custGeom>
              <a:rect b="b" l="l" r="r" t="t"/>
              <a:pathLst>
                <a:path extrusionOk="0" h="1930" w="21837">
                  <a:moveTo>
                    <a:pt x="1" y="0"/>
                  </a:moveTo>
                  <a:lnTo>
                    <a:pt x="1" y="1929"/>
                  </a:lnTo>
                  <a:lnTo>
                    <a:pt x="21837" y="1929"/>
                  </a:lnTo>
                  <a:lnTo>
                    <a:pt x="2183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67736" y="4580237"/>
              <a:ext cx="410978" cy="132929"/>
            </a:xfrm>
            <a:custGeom>
              <a:rect b="b" l="l" r="r" t="t"/>
              <a:pathLst>
                <a:path extrusionOk="0" h="1941" w="6001">
                  <a:moveTo>
                    <a:pt x="0" y="0"/>
                  </a:moveTo>
                  <a:lnTo>
                    <a:pt x="0" y="1941"/>
                  </a:lnTo>
                  <a:lnTo>
                    <a:pt x="6001" y="1941"/>
                  </a:lnTo>
                  <a:lnTo>
                    <a:pt x="6001"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814494" y="4580237"/>
              <a:ext cx="773880" cy="132929"/>
            </a:xfrm>
            <a:custGeom>
              <a:rect b="b" l="l" r="r" t="t"/>
              <a:pathLst>
                <a:path extrusionOk="0" h="1941" w="11300">
                  <a:moveTo>
                    <a:pt x="1" y="0"/>
                  </a:moveTo>
                  <a:lnTo>
                    <a:pt x="1" y="1941"/>
                  </a:lnTo>
                  <a:lnTo>
                    <a:pt x="11300" y="1941"/>
                  </a:lnTo>
                  <a:lnTo>
                    <a:pt x="11300"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397009" y="4799526"/>
              <a:ext cx="833394" cy="132998"/>
            </a:xfrm>
            <a:custGeom>
              <a:rect b="b" l="l" r="r" t="t"/>
              <a:pathLst>
                <a:path extrusionOk="0" h="1942" w="12169">
                  <a:moveTo>
                    <a:pt x="1" y="1"/>
                  </a:moveTo>
                  <a:lnTo>
                    <a:pt x="1" y="1942"/>
                  </a:lnTo>
                  <a:lnTo>
                    <a:pt x="12169" y="1942"/>
                  </a:lnTo>
                  <a:lnTo>
                    <a:pt x="1216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82851" y="4799526"/>
              <a:ext cx="795864" cy="132998"/>
            </a:xfrm>
            <a:custGeom>
              <a:rect b="b" l="l" r="r" t="t"/>
              <a:pathLst>
                <a:path extrusionOk="0" h="1942" w="11621">
                  <a:moveTo>
                    <a:pt x="0" y="1"/>
                  </a:moveTo>
                  <a:lnTo>
                    <a:pt x="0" y="1942"/>
                  </a:lnTo>
                  <a:lnTo>
                    <a:pt x="11621" y="1942"/>
                  </a:lnTo>
                  <a:lnTo>
                    <a:pt x="1162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064053" y="5018884"/>
              <a:ext cx="1114662" cy="132176"/>
            </a:xfrm>
            <a:custGeom>
              <a:rect b="b" l="l" r="r" t="t"/>
              <a:pathLst>
                <a:path extrusionOk="0" h="1930" w="16276">
                  <a:moveTo>
                    <a:pt x="0" y="1"/>
                  </a:moveTo>
                  <a:lnTo>
                    <a:pt x="0" y="1930"/>
                  </a:lnTo>
                  <a:lnTo>
                    <a:pt x="16276" y="1930"/>
                  </a:lnTo>
                  <a:lnTo>
                    <a:pt x="1627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1962382" y="0"/>
            <a:ext cx="2721868" cy="387420"/>
          </a:xfrm>
          <a:custGeom>
            <a:rect b="b" l="l" r="r" t="t"/>
            <a:pathLst>
              <a:path extrusionOk="0" h="5657" w="39744">
                <a:moveTo>
                  <a:pt x="1" y="1"/>
                </a:moveTo>
                <a:lnTo>
                  <a:pt x="1" y="5656"/>
                </a:lnTo>
                <a:lnTo>
                  <a:pt x="39744" y="5656"/>
                </a:lnTo>
                <a:lnTo>
                  <a:pt x="39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73813" y="0"/>
            <a:ext cx="664647" cy="387420"/>
          </a:xfrm>
          <a:custGeom>
            <a:rect b="b" l="l" r="r" t="t"/>
            <a:pathLst>
              <a:path extrusionOk="0" h="5657" w="9705">
                <a:moveTo>
                  <a:pt x="1" y="1"/>
                </a:moveTo>
                <a:lnTo>
                  <a:pt x="1" y="5656"/>
                </a:lnTo>
                <a:lnTo>
                  <a:pt x="9704" y="5656"/>
                </a:lnTo>
                <a:lnTo>
                  <a:pt x="9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049134" y="938616"/>
            <a:ext cx="212098" cy="385776"/>
          </a:xfrm>
          <a:custGeom>
            <a:rect b="b" l="l" r="r" t="t"/>
            <a:pathLst>
              <a:path extrusionOk="0" h="5633" w="3097">
                <a:moveTo>
                  <a:pt x="2239" y="1"/>
                </a:moveTo>
                <a:lnTo>
                  <a:pt x="1" y="5275"/>
                </a:lnTo>
                <a:lnTo>
                  <a:pt x="846" y="5633"/>
                </a:lnTo>
                <a:lnTo>
                  <a:pt x="3096" y="370"/>
                </a:lnTo>
                <a:lnTo>
                  <a:pt x="22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73813" y="1008745"/>
            <a:ext cx="167240" cy="245519"/>
          </a:xfrm>
          <a:custGeom>
            <a:rect b="b" l="l" r="r" t="t"/>
            <a:pathLst>
              <a:path extrusionOk="0" h="3585" w="2442">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68492" y="1008745"/>
            <a:ext cx="168062" cy="245519"/>
          </a:xfrm>
          <a:custGeom>
            <a:rect b="b" l="l" r="r" t="t"/>
            <a:pathLst>
              <a:path extrusionOk="0" h="3585" w="2454">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16020" y="4983597"/>
            <a:ext cx="1054395" cy="159912"/>
          </a:xfrm>
          <a:custGeom>
            <a:rect b="b" l="l" r="r" t="t"/>
            <a:pathLst>
              <a:path extrusionOk="0" h="2335" w="15396">
                <a:moveTo>
                  <a:pt x="1" y="1"/>
                </a:moveTo>
                <a:lnTo>
                  <a:pt x="1" y="2335"/>
                </a:lnTo>
                <a:lnTo>
                  <a:pt x="15395" y="2335"/>
                </a:lnTo>
                <a:lnTo>
                  <a:pt x="15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160341" y="4983597"/>
            <a:ext cx="2152689" cy="159912"/>
          </a:xfrm>
          <a:custGeom>
            <a:rect b="b" l="l" r="r" t="t"/>
            <a:pathLst>
              <a:path extrusionOk="0" h="2335" w="31433">
                <a:moveTo>
                  <a:pt x="0" y="1"/>
                </a:moveTo>
                <a:lnTo>
                  <a:pt x="0" y="2335"/>
                </a:lnTo>
                <a:lnTo>
                  <a:pt x="31433" y="2335"/>
                </a:lnTo>
                <a:lnTo>
                  <a:pt x="314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805333" y="4452017"/>
            <a:ext cx="3750923" cy="160666"/>
          </a:xfrm>
          <a:custGeom>
            <a:rect b="b" l="l" r="r" t="t"/>
            <a:pathLst>
              <a:path extrusionOk="0" h="2346" w="54770">
                <a:moveTo>
                  <a:pt x="0" y="0"/>
                </a:moveTo>
                <a:lnTo>
                  <a:pt x="0" y="2346"/>
                </a:lnTo>
                <a:lnTo>
                  <a:pt x="54769" y="2346"/>
                </a:lnTo>
                <a:lnTo>
                  <a:pt x="547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0" y="4452017"/>
            <a:ext cx="1490645" cy="160666"/>
          </a:xfrm>
          <a:custGeom>
            <a:rect b="b" l="l" r="r" t="t"/>
            <a:pathLst>
              <a:path extrusionOk="0" h="2346" w="21766">
                <a:moveTo>
                  <a:pt x="1" y="0"/>
                </a:moveTo>
                <a:lnTo>
                  <a:pt x="1" y="2346"/>
                </a:lnTo>
                <a:lnTo>
                  <a:pt x="21765" y="2346"/>
                </a:lnTo>
                <a:lnTo>
                  <a:pt x="217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96093" y="4717807"/>
            <a:ext cx="3218453" cy="160734"/>
          </a:xfrm>
          <a:custGeom>
            <a:rect b="b" l="l" r="r" t="t"/>
            <a:pathLst>
              <a:path extrusionOk="0" h="2347" w="46995">
                <a:moveTo>
                  <a:pt x="0" y="1"/>
                </a:moveTo>
                <a:lnTo>
                  <a:pt x="0" y="2346"/>
                </a:lnTo>
                <a:lnTo>
                  <a:pt x="46994" y="2346"/>
                </a:lnTo>
                <a:lnTo>
                  <a:pt x="46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0" y="4717807"/>
            <a:ext cx="364546" cy="160734"/>
          </a:xfrm>
          <a:custGeom>
            <a:rect b="b" l="l" r="r" t="t"/>
            <a:pathLst>
              <a:path extrusionOk="0" h="2347" w="5323">
                <a:moveTo>
                  <a:pt x="1" y="1"/>
                </a:moveTo>
                <a:lnTo>
                  <a:pt x="1" y="2346"/>
                </a:lnTo>
                <a:lnTo>
                  <a:pt x="5323" y="2346"/>
                </a:lnTo>
                <a:lnTo>
                  <a:pt x="53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0" y="4983597"/>
            <a:ext cx="828532" cy="159912"/>
          </a:xfrm>
          <a:custGeom>
            <a:rect b="b" l="l" r="r" t="t"/>
            <a:pathLst>
              <a:path extrusionOk="0" h="2335" w="12098">
                <a:moveTo>
                  <a:pt x="1" y="1"/>
                </a:moveTo>
                <a:lnTo>
                  <a:pt x="1" y="2335"/>
                </a:lnTo>
                <a:lnTo>
                  <a:pt x="12098" y="2335"/>
                </a:lnTo>
                <a:lnTo>
                  <a:pt x="12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718575" y="1369045"/>
            <a:ext cx="8520600" cy="1910400"/>
          </a:xfrm>
          <a:prstGeom prst="rect">
            <a:avLst/>
          </a:prstGeom>
        </p:spPr>
        <p:txBody>
          <a:bodyPr anchorCtr="0" anchor="b" bIns="0" lIns="91425" spcFirstLastPara="1" rIns="91425" wrap="square" tIns="91425">
            <a:noAutofit/>
          </a:bodyPr>
          <a:lstStyle>
            <a:lvl1pPr lvl="0" rtl="0">
              <a:lnSpc>
                <a:spcPct val="80000"/>
              </a:lnSpc>
              <a:spcBef>
                <a:spcPts val="0"/>
              </a:spcBef>
              <a:spcAft>
                <a:spcPts val="0"/>
              </a:spcAft>
              <a:buSzPts val="7400"/>
              <a:buNone/>
              <a:defRPr sz="7400"/>
            </a:lvl1pPr>
            <a:lvl2pPr lvl="1" rtl="0" algn="ctr">
              <a:spcBef>
                <a:spcPts val="0"/>
              </a:spcBef>
              <a:spcAft>
                <a:spcPts val="0"/>
              </a:spcAft>
              <a:buSzPts val="6100"/>
              <a:buNone/>
              <a:defRPr sz="6100"/>
            </a:lvl2pPr>
            <a:lvl3pPr lvl="2" rtl="0" algn="ctr">
              <a:spcBef>
                <a:spcPts val="0"/>
              </a:spcBef>
              <a:spcAft>
                <a:spcPts val="0"/>
              </a:spcAft>
              <a:buSzPts val="6100"/>
              <a:buNone/>
              <a:defRPr sz="6100"/>
            </a:lvl3pPr>
            <a:lvl4pPr lvl="3" rtl="0" algn="ctr">
              <a:spcBef>
                <a:spcPts val="0"/>
              </a:spcBef>
              <a:spcAft>
                <a:spcPts val="0"/>
              </a:spcAft>
              <a:buSzPts val="6100"/>
              <a:buNone/>
              <a:defRPr sz="6100"/>
            </a:lvl4pPr>
            <a:lvl5pPr lvl="4" rtl="0" algn="ctr">
              <a:spcBef>
                <a:spcPts val="0"/>
              </a:spcBef>
              <a:spcAft>
                <a:spcPts val="0"/>
              </a:spcAft>
              <a:buSzPts val="6100"/>
              <a:buNone/>
              <a:defRPr sz="6100"/>
            </a:lvl5pPr>
            <a:lvl6pPr lvl="5" rtl="0" algn="ctr">
              <a:spcBef>
                <a:spcPts val="0"/>
              </a:spcBef>
              <a:spcAft>
                <a:spcPts val="0"/>
              </a:spcAft>
              <a:buSzPts val="6100"/>
              <a:buNone/>
              <a:defRPr sz="6100"/>
            </a:lvl6pPr>
            <a:lvl7pPr lvl="6" rtl="0" algn="ctr">
              <a:spcBef>
                <a:spcPts val="0"/>
              </a:spcBef>
              <a:spcAft>
                <a:spcPts val="0"/>
              </a:spcAft>
              <a:buSzPts val="6100"/>
              <a:buNone/>
              <a:defRPr sz="6100"/>
            </a:lvl7pPr>
            <a:lvl8pPr lvl="7" rtl="0" algn="ctr">
              <a:spcBef>
                <a:spcPts val="0"/>
              </a:spcBef>
              <a:spcAft>
                <a:spcPts val="0"/>
              </a:spcAft>
              <a:buSzPts val="6100"/>
              <a:buNone/>
              <a:defRPr sz="6100"/>
            </a:lvl8pPr>
            <a:lvl9pPr lvl="8" rtl="0" algn="ctr">
              <a:spcBef>
                <a:spcPts val="0"/>
              </a:spcBef>
              <a:spcAft>
                <a:spcPts val="0"/>
              </a:spcAft>
              <a:buSzPts val="6100"/>
              <a:buNone/>
              <a:defRPr sz="6100"/>
            </a:lvl9pPr>
          </a:lstStyle>
          <a:p/>
        </p:txBody>
      </p:sp>
      <p:sp>
        <p:nvSpPr>
          <p:cNvPr id="50" name="Google Shape;50;p2"/>
          <p:cNvSpPr txBox="1"/>
          <p:nvPr>
            <p:ph idx="1" type="subTitle"/>
          </p:nvPr>
        </p:nvSpPr>
        <p:spPr>
          <a:xfrm>
            <a:off x="769050" y="3396100"/>
            <a:ext cx="8520600" cy="792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100"/>
              <a:buNone/>
              <a:defRPr sz="2100"/>
            </a:lvl1pPr>
            <a:lvl2pPr lvl="1" rtl="0" algn="ctr">
              <a:lnSpc>
                <a:spcPct val="100000"/>
              </a:lnSpc>
              <a:spcBef>
                <a:spcPts val="0"/>
              </a:spcBef>
              <a:spcAft>
                <a:spcPts val="0"/>
              </a:spcAft>
              <a:buSzPts val="2900"/>
              <a:buNone/>
              <a:defRPr sz="2900"/>
            </a:lvl2pPr>
            <a:lvl3pPr lvl="2" rtl="0" algn="ctr">
              <a:lnSpc>
                <a:spcPct val="100000"/>
              </a:lnSpc>
              <a:spcBef>
                <a:spcPts val="0"/>
              </a:spcBef>
              <a:spcAft>
                <a:spcPts val="0"/>
              </a:spcAft>
              <a:buSzPts val="2900"/>
              <a:buNone/>
              <a:defRPr sz="2900"/>
            </a:lvl3pPr>
            <a:lvl4pPr lvl="3" rtl="0" algn="ctr">
              <a:lnSpc>
                <a:spcPct val="100000"/>
              </a:lnSpc>
              <a:spcBef>
                <a:spcPts val="0"/>
              </a:spcBef>
              <a:spcAft>
                <a:spcPts val="0"/>
              </a:spcAft>
              <a:buSzPts val="2900"/>
              <a:buNone/>
              <a:defRPr sz="2900"/>
            </a:lvl4pPr>
            <a:lvl5pPr lvl="4" rtl="0" algn="ctr">
              <a:lnSpc>
                <a:spcPct val="100000"/>
              </a:lnSpc>
              <a:spcBef>
                <a:spcPts val="0"/>
              </a:spcBef>
              <a:spcAft>
                <a:spcPts val="0"/>
              </a:spcAft>
              <a:buSzPts val="2900"/>
              <a:buNone/>
              <a:defRPr sz="2900"/>
            </a:lvl5pPr>
            <a:lvl6pPr lvl="5" rtl="0" algn="ctr">
              <a:lnSpc>
                <a:spcPct val="100000"/>
              </a:lnSpc>
              <a:spcBef>
                <a:spcPts val="0"/>
              </a:spcBef>
              <a:spcAft>
                <a:spcPts val="0"/>
              </a:spcAft>
              <a:buSzPts val="2900"/>
              <a:buNone/>
              <a:defRPr sz="2900"/>
            </a:lvl6pPr>
            <a:lvl7pPr lvl="6" rtl="0" algn="ctr">
              <a:lnSpc>
                <a:spcPct val="100000"/>
              </a:lnSpc>
              <a:spcBef>
                <a:spcPts val="0"/>
              </a:spcBef>
              <a:spcAft>
                <a:spcPts val="0"/>
              </a:spcAft>
              <a:buSzPts val="2900"/>
              <a:buNone/>
              <a:defRPr sz="2900"/>
            </a:lvl7pPr>
            <a:lvl8pPr lvl="7" rtl="0" algn="ctr">
              <a:lnSpc>
                <a:spcPct val="100000"/>
              </a:lnSpc>
              <a:spcBef>
                <a:spcPts val="0"/>
              </a:spcBef>
              <a:spcAft>
                <a:spcPts val="0"/>
              </a:spcAft>
              <a:buSzPts val="2900"/>
              <a:buNone/>
              <a:defRPr sz="2900"/>
            </a:lvl8pPr>
            <a:lvl9pPr lvl="8" rtl="0" algn="ctr">
              <a:lnSpc>
                <a:spcPct val="100000"/>
              </a:lnSpc>
              <a:spcBef>
                <a:spcPts val="0"/>
              </a:spcBef>
              <a:spcAft>
                <a:spcPts val="0"/>
              </a:spcAft>
              <a:buSzPts val="2900"/>
              <a:buNone/>
              <a:defRPr sz="29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ta al pie">
  <p:cSld name="CAPTION_ONLY_1">
    <p:spTree>
      <p:nvGrpSpPr>
        <p:cNvPr id="139" name="Shape 139"/>
        <p:cNvGrpSpPr/>
        <p:nvPr/>
      </p:nvGrpSpPr>
      <p:grpSpPr>
        <a:xfrm>
          <a:off x="0" y="0"/>
          <a:ext cx="0" cy="0"/>
          <a:chOff x="0" y="0"/>
          <a:chExt cx="0" cy="0"/>
        </a:xfrm>
      </p:grpSpPr>
      <p:sp>
        <p:nvSpPr>
          <p:cNvPr id="140" name="Google Shape;140;p11"/>
          <p:cNvSpPr/>
          <p:nvPr/>
        </p:nvSpPr>
        <p:spPr>
          <a:xfrm>
            <a:off x="7928639" y="1"/>
            <a:ext cx="1215355" cy="402011"/>
          </a:xfrm>
          <a:custGeom>
            <a:rect b="b" l="l" r="r" t="t"/>
            <a:pathLst>
              <a:path extrusionOk="0" h="5002" w="15122">
                <a:moveTo>
                  <a:pt x="0" y="1"/>
                </a:moveTo>
                <a:lnTo>
                  <a:pt x="0" y="5001"/>
                </a:lnTo>
                <a:lnTo>
                  <a:pt x="15121" y="5001"/>
                </a:lnTo>
                <a:lnTo>
                  <a:pt x="15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511525" y="783700"/>
            <a:ext cx="5632410" cy="2353867"/>
          </a:xfrm>
          <a:custGeom>
            <a:rect b="b" l="l" r="r" t="t"/>
            <a:pathLst>
              <a:path extrusionOk="0" h="27529" w="70081">
                <a:moveTo>
                  <a:pt x="0" y="1"/>
                </a:moveTo>
                <a:lnTo>
                  <a:pt x="0" y="27528"/>
                </a:lnTo>
                <a:lnTo>
                  <a:pt x="70080" y="27528"/>
                </a:lnTo>
                <a:lnTo>
                  <a:pt x="70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
        <p:nvSpPr>
          <p:cNvPr id="143" name="Google Shape;143;p11"/>
          <p:cNvSpPr/>
          <p:nvPr/>
        </p:nvSpPr>
        <p:spPr>
          <a:xfrm>
            <a:off x="5865073" y="3429550"/>
            <a:ext cx="1215342" cy="259665"/>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018936" y="3429550"/>
            <a:ext cx="1124989" cy="259686"/>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7083824" y="3429550"/>
            <a:ext cx="259727" cy="259665"/>
          </a:xfrm>
          <a:custGeom>
            <a:rect b="b" l="l" r="r" t="t"/>
            <a:pathLst>
              <a:path extrusionOk="0" h="8298" w="8298">
                <a:moveTo>
                  <a:pt x="0" y="1"/>
                </a:moveTo>
                <a:lnTo>
                  <a:pt x="0" y="8297"/>
                </a:lnTo>
                <a:lnTo>
                  <a:pt x="8297" y="8297"/>
                </a:lnTo>
                <a:lnTo>
                  <a:pt x="82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7496607" y="3429550"/>
            <a:ext cx="259707" cy="259686"/>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7" name="Shape 147"/>
        <p:cNvGrpSpPr/>
        <p:nvPr/>
      </p:nvGrpSpPr>
      <p:grpSpPr>
        <a:xfrm>
          <a:off x="0" y="0"/>
          <a:ext cx="0" cy="0"/>
          <a:chOff x="0" y="0"/>
          <a:chExt cx="0" cy="0"/>
        </a:xfrm>
      </p:grpSpPr>
      <p:sp>
        <p:nvSpPr>
          <p:cNvPr id="148" name="Google Shape;148;p12"/>
          <p:cNvSpPr txBox="1"/>
          <p:nvPr>
            <p:ph idx="1" type="body"/>
          </p:nvPr>
        </p:nvSpPr>
        <p:spPr>
          <a:xfrm>
            <a:off x="311700" y="3306869"/>
            <a:ext cx="8520600" cy="6510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sz="1600"/>
            </a:lvl1pPr>
            <a:lvl2pPr indent="-330200" lvl="1" marL="914400" rtl="0" algn="ctr">
              <a:spcBef>
                <a:spcPts val="1600"/>
              </a:spcBef>
              <a:spcAft>
                <a:spcPts val="0"/>
              </a:spcAft>
              <a:buSzPts val="1600"/>
              <a:buChar char="○"/>
              <a:defRPr sz="1600"/>
            </a:lvl2pPr>
            <a:lvl3pPr indent="-330200" lvl="2" marL="1371600" rtl="0" algn="ctr">
              <a:spcBef>
                <a:spcPts val="1600"/>
              </a:spcBef>
              <a:spcAft>
                <a:spcPts val="0"/>
              </a:spcAft>
              <a:buSzPts val="1600"/>
              <a:buChar char="■"/>
              <a:defRPr sz="1600"/>
            </a:lvl3pPr>
            <a:lvl4pPr indent="-330200" lvl="3" marL="1828800" rtl="0" algn="ctr">
              <a:spcBef>
                <a:spcPts val="1600"/>
              </a:spcBef>
              <a:spcAft>
                <a:spcPts val="0"/>
              </a:spcAft>
              <a:buSzPts val="1600"/>
              <a:buChar char="●"/>
              <a:defRPr sz="1600"/>
            </a:lvl4pPr>
            <a:lvl5pPr indent="-330200" lvl="4" marL="2286000" rtl="0" algn="ctr">
              <a:spcBef>
                <a:spcPts val="1600"/>
              </a:spcBef>
              <a:spcAft>
                <a:spcPts val="0"/>
              </a:spcAft>
              <a:buSzPts val="1600"/>
              <a:buChar char="○"/>
              <a:defRPr sz="1600"/>
            </a:lvl5pPr>
            <a:lvl6pPr indent="-330200" lvl="5" marL="2743200" rtl="0" algn="ctr">
              <a:spcBef>
                <a:spcPts val="1600"/>
              </a:spcBef>
              <a:spcAft>
                <a:spcPts val="0"/>
              </a:spcAft>
              <a:buSzPts val="1600"/>
              <a:buChar char="■"/>
              <a:defRPr sz="1600"/>
            </a:lvl6pPr>
            <a:lvl7pPr indent="-330200" lvl="6" marL="3200400" rtl="0" algn="ctr">
              <a:spcBef>
                <a:spcPts val="1600"/>
              </a:spcBef>
              <a:spcAft>
                <a:spcPts val="0"/>
              </a:spcAft>
              <a:buSzPts val="1600"/>
              <a:buChar char="●"/>
              <a:defRPr sz="1600"/>
            </a:lvl7pPr>
            <a:lvl8pPr indent="-330200" lvl="7" marL="3657600" rtl="0" algn="ctr">
              <a:spcBef>
                <a:spcPts val="1600"/>
              </a:spcBef>
              <a:spcAft>
                <a:spcPts val="0"/>
              </a:spcAft>
              <a:buSzPts val="1600"/>
              <a:buChar char="○"/>
              <a:defRPr sz="1600"/>
            </a:lvl8pPr>
            <a:lvl9pPr indent="-330200" lvl="8" marL="4114800" rtl="0" algn="ctr">
              <a:spcBef>
                <a:spcPts val="1600"/>
              </a:spcBef>
              <a:spcAft>
                <a:spcPts val="1600"/>
              </a:spcAft>
              <a:buSzPts val="1600"/>
              <a:buChar char="■"/>
              <a:defRPr sz="1600"/>
            </a:lvl9pPr>
          </a:lstStyle>
          <a:p/>
        </p:txBody>
      </p:sp>
      <p:sp>
        <p:nvSpPr>
          <p:cNvPr id="149" name="Google Shape;149;p12"/>
          <p:cNvSpPr/>
          <p:nvPr/>
        </p:nvSpPr>
        <p:spPr>
          <a:xfrm rot="10800000">
            <a:off x="2751806" y="4243474"/>
            <a:ext cx="6391269" cy="904876"/>
          </a:xfrm>
          <a:custGeom>
            <a:rect b="b" l="l" r="r" t="t"/>
            <a:pathLst>
              <a:path extrusionOk="0" h="2763" w="16884">
                <a:moveTo>
                  <a:pt x="1" y="0"/>
                </a:moveTo>
                <a:lnTo>
                  <a:pt x="1" y="2762"/>
                </a:lnTo>
                <a:lnTo>
                  <a:pt x="16884" y="2762"/>
                </a:lnTo>
                <a:lnTo>
                  <a:pt x="1688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p:nvPr/>
        </p:nvSpPr>
        <p:spPr>
          <a:xfrm rot="10800000">
            <a:off x="1361250" y="1501127"/>
            <a:ext cx="7781825" cy="1525098"/>
          </a:xfrm>
          <a:custGeom>
            <a:rect b="b" l="l" r="r" t="t"/>
            <a:pathLst>
              <a:path extrusionOk="0" h="2775" w="2882">
                <a:moveTo>
                  <a:pt x="1" y="0"/>
                </a:moveTo>
                <a:lnTo>
                  <a:pt x="1" y="2774"/>
                </a:lnTo>
                <a:lnTo>
                  <a:pt x="2882" y="2774"/>
                </a:lnTo>
                <a:lnTo>
                  <a:pt x="2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rot="10800000">
            <a:off x="2" y="1"/>
            <a:ext cx="5791098" cy="505550"/>
          </a:xfrm>
          <a:custGeom>
            <a:rect b="b" l="l" r="r" t="t"/>
            <a:pathLst>
              <a:path extrusionOk="0" h="2775" w="2882">
                <a:moveTo>
                  <a:pt x="1" y="0"/>
                </a:moveTo>
                <a:lnTo>
                  <a:pt x="1" y="2774"/>
                </a:lnTo>
                <a:lnTo>
                  <a:pt x="2882" y="2774"/>
                </a:lnTo>
                <a:lnTo>
                  <a:pt x="2882"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p:nvPr/>
        </p:nvSpPr>
        <p:spPr>
          <a:xfrm rot="10800000">
            <a:off x="21" y="1501871"/>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2"/>
          <p:cNvSpPr/>
          <p:nvPr/>
        </p:nvSpPr>
        <p:spPr>
          <a:xfrm rot="10800000">
            <a:off x="532482" y="912524"/>
            <a:ext cx="1055445" cy="355301"/>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p:nvPr/>
        </p:nvSpPr>
        <p:spPr>
          <a:xfrm rot="10800000">
            <a:off x="7173125" y="912516"/>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
          <p:cNvSpPr/>
          <p:nvPr/>
        </p:nvSpPr>
        <p:spPr>
          <a:xfrm rot="10800000">
            <a:off x="1814348" y="912516"/>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p:nvPr/>
        </p:nvSpPr>
        <p:spPr>
          <a:xfrm rot="10800000">
            <a:off x="4523560" y="323049"/>
            <a:ext cx="2095515"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2"/>
          <p:cNvSpPr/>
          <p:nvPr/>
        </p:nvSpPr>
        <p:spPr>
          <a:xfrm rot="10800000">
            <a:off x="7381057" y="3345678"/>
            <a:ext cx="1762943" cy="355322"/>
          </a:xfrm>
          <a:custGeom>
            <a:rect b="b" l="l" r="r" t="t"/>
            <a:pathLst>
              <a:path extrusionOk="0" h="2763" w="16884">
                <a:moveTo>
                  <a:pt x="1" y="0"/>
                </a:moveTo>
                <a:lnTo>
                  <a:pt x="1" y="2762"/>
                </a:lnTo>
                <a:lnTo>
                  <a:pt x="16884" y="2762"/>
                </a:lnTo>
                <a:lnTo>
                  <a:pt x="168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p:nvPr/>
        </p:nvSpPr>
        <p:spPr>
          <a:xfrm rot="10800000">
            <a:off x="-4" y="2084924"/>
            <a:ext cx="1785554" cy="356851"/>
          </a:xfrm>
          <a:custGeom>
            <a:rect b="b" l="l" r="r" t="t"/>
            <a:pathLst>
              <a:path extrusionOk="0" h="2775" w="15325">
                <a:moveTo>
                  <a:pt x="1" y="0"/>
                </a:moveTo>
                <a:lnTo>
                  <a:pt x="1" y="2774"/>
                </a:lnTo>
                <a:lnTo>
                  <a:pt x="15324" y="2774"/>
                </a:lnTo>
                <a:lnTo>
                  <a:pt x="15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2"/>
          <p:cNvSpPr/>
          <p:nvPr/>
        </p:nvSpPr>
        <p:spPr>
          <a:xfrm rot="10800000">
            <a:off x="656319" y="4788199"/>
            <a:ext cx="2628881" cy="355301"/>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
          <p:cNvSpPr txBox="1"/>
          <p:nvPr>
            <p:ph hasCustomPrompt="1" type="title"/>
          </p:nvPr>
        </p:nvSpPr>
        <p:spPr>
          <a:xfrm>
            <a:off x="311700" y="1847850"/>
            <a:ext cx="8520600" cy="1382700"/>
          </a:xfrm>
          <a:prstGeom prst="rect">
            <a:avLst/>
          </a:prstGeom>
        </p:spPr>
        <p:txBody>
          <a:bodyPr anchorCtr="0" anchor="b" bIns="0" lIns="91425" spcFirstLastPara="1" rIns="91425" wrap="square" tIns="0">
            <a:noAutofit/>
          </a:bodyPr>
          <a:lstStyle>
            <a:lvl1pPr lvl="0" rtl="0" algn="ctr">
              <a:spcBef>
                <a:spcPts val="0"/>
              </a:spcBef>
              <a:spcAft>
                <a:spcPts val="0"/>
              </a:spcAft>
              <a:buSzPts val="12500"/>
              <a:buNone/>
              <a:defRPr sz="125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spTree>
      <p:nvGrpSpPr>
        <p:cNvPr id="162"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rect b="b" l="l" r="r" t="t"/>
              <a:pathLst>
                <a:path extrusionOk="0" h="4121" w="4442">
                  <a:moveTo>
                    <a:pt x="1" y="1"/>
                  </a:moveTo>
                  <a:lnTo>
                    <a:pt x="1" y="4120"/>
                  </a:lnTo>
                  <a:lnTo>
                    <a:pt x="4442" y="4120"/>
                  </a:lnTo>
                  <a:lnTo>
                    <a:pt x="4442"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5723675" y="3632754"/>
              <a:ext cx="2948838" cy="131882"/>
            </a:xfrm>
            <a:custGeom>
              <a:rect b="b" l="l" r="r" t="t"/>
              <a:pathLst>
                <a:path extrusionOk="0" h="4121" w="92144">
                  <a:moveTo>
                    <a:pt x="1" y="1"/>
                  </a:moveTo>
                  <a:lnTo>
                    <a:pt x="1" y="4120"/>
                  </a:lnTo>
                  <a:lnTo>
                    <a:pt x="92143" y="4120"/>
                  </a:lnTo>
                  <a:lnTo>
                    <a:pt x="921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4574596" y="3360726"/>
              <a:ext cx="1353834" cy="131882"/>
            </a:xfrm>
            <a:custGeom>
              <a:rect b="b" l="l" r="r" t="t"/>
              <a:pathLst>
                <a:path extrusionOk="0" h="4121" w="42304">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4"/>
            <p:cNvSpPr/>
            <p:nvPr/>
          </p:nvSpPr>
          <p:spPr>
            <a:xfrm>
              <a:off x="5129312" y="2816286"/>
              <a:ext cx="1148858" cy="131498"/>
            </a:xfrm>
            <a:custGeom>
              <a:rect b="b" l="l" r="r" t="t"/>
              <a:pathLst>
                <a:path extrusionOk="0" h="4109" w="35899">
                  <a:moveTo>
                    <a:pt x="1" y="1"/>
                  </a:moveTo>
                  <a:lnTo>
                    <a:pt x="1" y="4108"/>
                  </a:lnTo>
                  <a:lnTo>
                    <a:pt x="35898" y="4108"/>
                  </a:lnTo>
                  <a:lnTo>
                    <a:pt x="3589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4"/>
            <p:cNvSpPr/>
            <p:nvPr/>
          </p:nvSpPr>
          <p:spPr>
            <a:xfrm>
              <a:off x="3376749"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3077647" y="2816286"/>
              <a:ext cx="370397" cy="131498"/>
            </a:xfrm>
            <a:custGeom>
              <a:rect b="b" l="l" r="r" t="t"/>
              <a:pathLst>
                <a:path extrusionOk="0" h="4109" w="11574">
                  <a:moveTo>
                    <a:pt x="1" y="1"/>
                  </a:moveTo>
                  <a:lnTo>
                    <a:pt x="1" y="4108"/>
                  </a:lnTo>
                  <a:lnTo>
                    <a:pt x="11574" y="4108"/>
                  </a:lnTo>
                  <a:lnTo>
                    <a:pt x="1157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3542860" y="2816286"/>
              <a:ext cx="139467" cy="131498"/>
            </a:xfrm>
            <a:custGeom>
              <a:rect b="b" l="l" r="r" t="t"/>
              <a:pathLst>
                <a:path extrusionOk="0" h="4109" w="4358">
                  <a:moveTo>
                    <a:pt x="0" y="1"/>
                  </a:moveTo>
                  <a:lnTo>
                    <a:pt x="0"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3723818" y="3088314"/>
              <a:ext cx="366205" cy="131882"/>
            </a:xfrm>
            <a:custGeom>
              <a:rect b="b" l="l" r="r" t="t"/>
              <a:pathLst>
                <a:path extrusionOk="0" h="4121" w="11443">
                  <a:moveTo>
                    <a:pt x="1" y="1"/>
                  </a:moveTo>
                  <a:lnTo>
                    <a:pt x="1" y="4120"/>
                  </a:lnTo>
                  <a:lnTo>
                    <a:pt x="11443" y="4120"/>
                  </a:lnTo>
                  <a:lnTo>
                    <a:pt x="1144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2734770" y="3088314"/>
              <a:ext cx="891622" cy="131882"/>
            </a:xfrm>
            <a:custGeom>
              <a:rect b="b" l="l" r="r" t="t"/>
              <a:pathLst>
                <a:path extrusionOk="0" h="4121" w="27861">
                  <a:moveTo>
                    <a:pt x="0" y="1"/>
                  </a:moveTo>
                  <a:lnTo>
                    <a:pt x="0" y="4120"/>
                  </a:lnTo>
                  <a:lnTo>
                    <a:pt x="27861" y="4120"/>
                  </a:lnTo>
                  <a:lnTo>
                    <a:pt x="2786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864832"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1149054" y="3632754"/>
              <a:ext cx="2031679" cy="131882"/>
            </a:xfrm>
            <a:custGeom>
              <a:rect b="b" l="l" r="r" t="t"/>
              <a:pathLst>
                <a:path extrusionOk="0" h="4121" w="63485">
                  <a:moveTo>
                    <a:pt x="0" y="1"/>
                  </a:moveTo>
                  <a:lnTo>
                    <a:pt x="0" y="4120"/>
                  </a:lnTo>
                  <a:lnTo>
                    <a:pt x="63484" y="4120"/>
                  </a:lnTo>
                  <a:lnTo>
                    <a:pt x="6348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25"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824064" y="2816286"/>
              <a:ext cx="1337833" cy="131498"/>
            </a:xfrm>
            <a:custGeom>
              <a:rect b="b" l="l" r="r" t="t"/>
              <a:pathLst>
                <a:path extrusionOk="0" h="4109" w="41804">
                  <a:moveTo>
                    <a:pt x="0" y="1"/>
                  </a:moveTo>
                  <a:lnTo>
                    <a:pt x="0" y="4108"/>
                  </a:lnTo>
                  <a:lnTo>
                    <a:pt x="41803" y="4108"/>
                  </a:lnTo>
                  <a:lnTo>
                    <a:pt x="418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582114" y="2816286"/>
              <a:ext cx="139499" cy="131498"/>
            </a:xfrm>
            <a:custGeom>
              <a:rect b="b" l="l" r="r" t="t"/>
              <a:pathLst>
                <a:path extrusionOk="0" h="4109" w="4359">
                  <a:moveTo>
                    <a:pt x="1" y="1"/>
                  </a:moveTo>
                  <a:lnTo>
                    <a:pt x="1" y="4108"/>
                  </a:lnTo>
                  <a:lnTo>
                    <a:pt x="4358" y="4108"/>
                  </a:lnTo>
                  <a:lnTo>
                    <a:pt x="4358"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8756420" y="3632754"/>
              <a:ext cx="142155" cy="131882"/>
            </a:xfrm>
            <a:custGeom>
              <a:rect b="b" l="l" r="r" t="t"/>
              <a:pathLst>
                <a:path extrusionOk="0" h="4121" w="4442">
                  <a:moveTo>
                    <a:pt x="0" y="1"/>
                  </a:moveTo>
                  <a:lnTo>
                    <a:pt x="0" y="4120"/>
                  </a:lnTo>
                  <a:lnTo>
                    <a:pt x="4441" y="4120"/>
                  </a:lnTo>
                  <a:lnTo>
                    <a:pt x="444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790219" y="3360726"/>
              <a:ext cx="1353802" cy="13188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6982098" y="2816286"/>
              <a:ext cx="1154938" cy="131498"/>
            </a:xfrm>
            <a:custGeom>
              <a:rect b="b" l="l" r="r" t="t"/>
              <a:pathLst>
                <a:path extrusionOk="0" h="4109" w="36089">
                  <a:moveTo>
                    <a:pt x="1" y="1"/>
                  </a:moveTo>
                  <a:lnTo>
                    <a:pt x="1" y="4108"/>
                  </a:lnTo>
                  <a:lnTo>
                    <a:pt x="36089" y="4108"/>
                  </a:lnTo>
                  <a:lnTo>
                    <a:pt x="3608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8279016" y="2816286"/>
              <a:ext cx="139883" cy="131498"/>
            </a:xfrm>
            <a:custGeom>
              <a:rect b="b" l="l" r="r" t="t"/>
              <a:pathLst>
                <a:path extrusionOk="0" h="4109" w="4371">
                  <a:moveTo>
                    <a:pt x="1" y="1"/>
                  </a:moveTo>
                  <a:lnTo>
                    <a:pt x="1" y="4108"/>
                  </a:lnTo>
                  <a:lnTo>
                    <a:pt x="4370" y="4108"/>
                  </a:lnTo>
                  <a:lnTo>
                    <a:pt x="4370"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4"/>
          <p:cNvSpPr txBox="1"/>
          <p:nvPr>
            <p:ph type="ctrTitle"/>
          </p:nvPr>
        </p:nvSpPr>
        <p:spPr>
          <a:xfrm flipH="1">
            <a:off x="6355375" y="-142871"/>
            <a:ext cx="14358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3" name="Google Shape;183;p14"/>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4" name="Google Shape;184;p14"/>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85" name="Google Shape;185;p14"/>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6" name="Google Shape;186;p14"/>
          <p:cNvSpPr txBox="1"/>
          <p:nvPr>
            <p:ph idx="4" type="ctrTitle"/>
          </p:nvPr>
        </p:nvSpPr>
        <p:spPr>
          <a:xfrm flipH="1">
            <a:off x="3829056" y="-219071"/>
            <a:ext cx="14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87" name="Google Shape;187;p14"/>
          <p:cNvSpPr txBox="1"/>
          <p:nvPr>
            <p:ph idx="5" type="subTitle"/>
          </p:nvPr>
        </p:nvSpPr>
        <p:spPr>
          <a:xfrm flipH="1">
            <a:off x="3539465" y="1928650"/>
            <a:ext cx="2067000" cy="4305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400"/>
              <a:buFont typeface="Anaheim"/>
              <a:buNone/>
              <a:defRPr sz="1400">
                <a:latin typeface="Anaheim"/>
                <a:ea typeface="Anaheim"/>
                <a:cs typeface="Anaheim"/>
                <a:sym typeface="Anaheim"/>
              </a:defRPr>
            </a:lvl1pPr>
            <a:lvl2pPr lvl="1" rtl="0" algn="ctr">
              <a:lnSpc>
                <a:spcPct val="115000"/>
              </a:lnSpc>
              <a:spcBef>
                <a:spcPts val="0"/>
              </a:spcBef>
              <a:spcAft>
                <a:spcPts val="0"/>
              </a:spcAft>
              <a:buSzPts val="1400"/>
              <a:buFont typeface="Anaheim"/>
              <a:buNone/>
              <a:defRPr>
                <a:latin typeface="Anaheim"/>
                <a:ea typeface="Anaheim"/>
                <a:cs typeface="Anaheim"/>
                <a:sym typeface="Anaheim"/>
              </a:defRPr>
            </a:lvl2pPr>
            <a:lvl3pPr lvl="2" rtl="0" algn="ctr">
              <a:lnSpc>
                <a:spcPct val="115000"/>
              </a:lnSpc>
              <a:spcBef>
                <a:spcPts val="0"/>
              </a:spcBef>
              <a:spcAft>
                <a:spcPts val="0"/>
              </a:spcAft>
              <a:buSzPts val="1400"/>
              <a:buFont typeface="Anaheim"/>
              <a:buNone/>
              <a:defRPr sz="1400">
                <a:latin typeface="Anaheim"/>
                <a:ea typeface="Anaheim"/>
                <a:cs typeface="Anaheim"/>
                <a:sym typeface="Anaheim"/>
              </a:defRPr>
            </a:lvl3pPr>
            <a:lvl4pPr lvl="3" rtl="0" algn="ctr">
              <a:lnSpc>
                <a:spcPct val="115000"/>
              </a:lnSpc>
              <a:spcBef>
                <a:spcPts val="0"/>
              </a:spcBef>
              <a:spcAft>
                <a:spcPts val="0"/>
              </a:spcAft>
              <a:buSzPts val="1400"/>
              <a:buFont typeface="Anaheim"/>
              <a:buNone/>
              <a:defRPr sz="1400">
                <a:latin typeface="Anaheim"/>
                <a:ea typeface="Anaheim"/>
                <a:cs typeface="Anaheim"/>
                <a:sym typeface="Anaheim"/>
              </a:defRPr>
            </a:lvl4pPr>
            <a:lvl5pPr lvl="4" rtl="0" algn="ctr">
              <a:lnSpc>
                <a:spcPct val="115000"/>
              </a:lnSpc>
              <a:spcBef>
                <a:spcPts val="0"/>
              </a:spcBef>
              <a:spcAft>
                <a:spcPts val="0"/>
              </a:spcAft>
              <a:buSzPts val="1400"/>
              <a:buFont typeface="Anaheim"/>
              <a:buNone/>
              <a:defRPr sz="1400">
                <a:latin typeface="Anaheim"/>
                <a:ea typeface="Anaheim"/>
                <a:cs typeface="Anaheim"/>
                <a:sym typeface="Anaheim"/>
              </a:defRPr>
            </a:lvl5pPr>
            <a:lvl6pPr lvl="5" rtl="0" algn="ctr">
              <a:lnSpc>
                <a:spcPct val="115000"/>
              </a:lnSpc>
              <a:spcBef>
                <a:spcPts val="0"/>
              </a:spcBef>
              <a:spcAft>
                <a:spcPts val="0"/>
              </a:spcAft>
              <a:buSzPts val="1400"/>
              <a:buFont typeface="Anaheim"/>
              <a:buNone/>
              <a:defRPr sz="1400">
                <a:latin typeface="Anaheim"/>
                <a:ea typeface="Anaheim"/>
                <a:cs typeface="Anaheim"/>
                <a:sym typeface="Anaheim"/>
              </a:defRPr>
            </a:lvl6pPr>
            <a:lvl7pPr lvl="6" rtl="0" algn="ctr">
              <a:lnSpc>
                <a:spcPct val="115000"/>
              </a:lnSpc>
              <a:spcBef>
                <a:spcPts val="0"/>
              </a:spcBef>
              <a:spcAft>
                <a:spcPts val="0"/>
              </a:spcAft>
              <a:buSzPts val="1400"/>
              <a:buFont typeface="Anaheim"/>
              <a:buNone/>
              <a:defRPr sz="1400">
                <a:latin typeface="Anaheim"/>
                <a:ea typeface="Anaheim"/>
                <a:cs typeface="Anaheim"/>
                <a:sym typeface="Anaheim"/>
              </a:defRPr>
            </a:lvl7pPr>
            <a:lvl8pPr lvl="7" rtl="0" algn="ctr">
              <a:lnSpc>
                <a:spcPct val="115000"/>
              </a:lnSpc>
              <a:spcBef>
                <a:spcPts val="0"/>
              </a:spcBef>
              <a:spcAft>
                <a:spcPts val="0"/>
              </a:spcAft>
              <a:buSzPts val="1400"/>
              <a:buFont typeface="Anaheim"/>
              <a:buNone/>
              <a:defRPr sz="1400">
                <a:latin typeface="Anaheim"/>
                <a:ea typeface="Anaheim"/>
                <a:cs typeface="Anaheim"/>
                <a:sym typeface="Anaheim"/>
              </a:defRPr>
            </a:lvl8pPr>
            <a:lvl9pPr lvl="8" rtl="0" algn="ctr">
              <a:lnSpc>
                <a:spcPct val="115000"/>
              </a:lnSpc>
              <a:spcBef>
                <a:spcPts val="0"/>
              </a:spcBef>
              <a:spcAft>
                <a:spcPts val="0"/>
              </a:spcAft>
              <a:buSzPts val="1400"/>
              <a:buFont typeface="Anaheim"/>
              <a:buNone/>
              <a:defRPr sz="1400">
                <a:latin typeface="Anaheim"/>
                <a:ea typeface="Anaheim"/>
                <a:cs typeface="Anaheim"/>
                <a:sym typeface="Anaheim"/>
              </a:defRPr>
            </a:lvl9pPr>
          </a:lstStyle>
          <a:p/>
        </p:txBody>
      </p:sp>
      <p:sp>
        <p:nvSpPr>
          <p:cNvPr id="188" name="Google Shape;188;p14"/>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89" name="Google Shape;189;p14"/>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190" name="Google Shape;190;p14"/>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lvl1pPr lvl="0" rtl="0" algn="ctr">
              <a:spcBef>
                <a:spcPts val="0"/>
              </a:spcBef>
              <a:spcAft>
                <a:spcPts val="0"/>
              </a:spcAft>
              <a:buClr>
                <a:schemeClr val="lt1"/>
              </a:buClr>
              <a:buSzPts val="2400"/>
              <a:buNone/>
              <a:defRPr sz="2200"/>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1" name="Shape 191"/>
        <p:cNvGrpSpPr/>
        <p:nvPr/>
      </p:nvGrpSpPr>
      <p:grpSpPr>
        <a:xfrm>
          <a:off x="0" y="0"/>
          <a:ext cx="0" cy="0"/>
          <a:chOff x="0" y="0"/>
          <a:chExt cx="0" cy="0"/>
        </a:xfrm>
      </p:grpSpPr>
      <p:sp>
        <p:nvSpPr>
          <p:cNvPr id="192" name="Google Shape;192;p15"/>
          <p:cNvSpPr/>
          <p:nvPr/>
        </p:nvSpPr>
        <p:spPr>
          <a:xfrm>
            <a:off x="0" y="1584850"/>
            <a:ext cx="4361919"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076300" y="1584850"/>
            <a:ext cx="1243658" cy="241393"/>
          </a:xfrm>
          <a:custGeom>
            <a:rect b="b" l="l" r="r" t="t"/>
            <a:pathLst>
              <a:path extrusionOk="0" h="5847" w="19503">
                <a:moveTo>
                  <a:pt x="0" y="1"/>
                </a:moveTo>
                <a:lnTo>
                  <a:pt x="0" y="5847"/>
                </a:lnTo>
                <a:lnTo>
                  <a:pt x="19503" y="5847"/>
                </a:lnTo>
                <a:lnTo>
                  <a:pt x="195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2172024" y="3002644"/>
            <a:ext cx="1243656" cy="240911"/>
          </a:xfrm>
          <a:custGeom>
            <a:rect b="b" l="l" r="r" t="t"/>
            <a:pathLst>
              <a:path extrusionOk="0" h="5847" w="30184">
                <a:moveTo>
                  <a:pt x="1" y="0"/>
                </a:moveTo>
                <a:lnTo>
                  <a:pt x="1" y="5846"/>
                </a:lnTo>
                <a:lnTo>
                  <a:pt x="30183" y="5846"/>
                </a:lnTo>
                <a:lnTo>
                  <a:pt x="30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667250" y="3002650"/>
            <a:ext cx="4476882"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552950" y="1584850"/>
            <a:ext cx="134246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txBox="1"/>
          <p:nvPr>
            <p:ph type="ctrTitle"/>
          </p:nvPr>
        </p:nvSpPr>
        <p:spPr>
          <a:xfrm flipH="1">
            <a:off x="2189800" y="1848349"/>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198" name="Google Shape;198;p15"/>
          <p:cNvSpPr txBox="1"/>
          <p:nvPr>
            <p:ph idx="1" type="subTitle"/>
          </p:nvPr>
        </p:nvSpPr>
        <p:spPr>
          <a:xfrm flipH="1">
            <a:off x="2189801" y="2162325"/>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199" name="Google Shape;199;p15"/>
          <p:cNvSpPr txBox="1"/>
          <p:nvPr>
            <p:ph idx="2" type="ctrTitle"/>
          </p:nvPr>
        </p:nvSpPr>
        <p:spPr>
          <a:xfrm flipH="1">
            <a:off x="4811675" y="1848401"/>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0" name="Google Shape;200;p15"/>
          <p:cNvSpPr txBox="1"/>
          <p:nvPr>
            <p:ph idx="3" type="subTitle"/>
          </p:nvPr>
        </p:nvSpPr>
        <p:spPr>
          <a:xfrm flipH="1">
            <a:off x="4811675" y="2163531"/>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1" name="Google Shape;201;p15"/>
          <p:cNvSpPr txBox="1"/>
          <p:nvPr>
            <p:ph idx="4" type="ctrTitle"/>
          </p:nvPr>
        </p:nvSpPr>
        <p:spPr>
          <a:xfrm flipH="1">
            <a:off x="2189796" y="3103412"/>
            <a:ext cx="21639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2" name="Google Shape;202;p15"/>
          <p:cNvSpPr txBox="1"/>
          <p:nvPr>
            <p:ph idx="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03" name="Google Shape;203;p15"/>
          <p:cNvSpPr txBox="1"/>
          <p:nvPr>
            <p:ph idx="6" type="ctrTitle"/>
          </p:nvPr>
        </p:nvSpPr>
        <p:spPr>
          <a:xfrm flipH="1">
            <a:off x="2189800" y="3258286"/>
            <a:ext cx="2163900" cy="240900"/>
          </a:xfrm>
          <a:prstGeom prst="rect">
            <a:avLst/>
          </a:prstGeom>
        </p:spPr>
        <p:txBody>
          <a:bodyPr anchorCtr="0" anchor="b" bIns="0" lIns="91425" spcFirstLastPara="1" rIns="91425" wrap="square" tIns="0">
            <a:noAutofit/>
          </a:bodyPr>
          <a:lstStyle>
            <a:lvl1pPr lvl="0" rtl="0">
              <a:spcBef>
                <a:spcPts val="0"/>
              </a:spcBef>
              <a:spcAft>
                <a:spcPts val="0"/>
              </a:spcAft>
              <a:buSzPts val="3500"/>
              <a:buNone/>
              <a:defRPr sz="3500"/>
            </a:lvl1pPr>
            <a:lvl2pPr lvl="1" rtl="0" algn="ctr">
              <a:spcBef>
                <a:spcPts val="0"/>
              </a:spcBef>
              <a:spcAft>
                <a:spcPts val="0"/>
              </a:spcAft>
              <a:buClr>
                <a:srgbClr val="434343"/>
              </a:buClr>
              <a:buSzPts val="3500"/>
              <a:buNone/>
              <a:defRPr b="1" sz="3500">
                <a:solidFill>
                  <a:srgbClr val="434343"/>
                </a:solidFill>
              </a:defRPr>
            </a:lvl2pPr>
            <a:lvl3pPr lvl="2" rtl="0" algn="ctr">
              <a:spcBef>
                <a:spcPts val="0"/>
              </a:spcBef>
              <a:spcAft>
                <a:spcPts val="0"/>
              </a:spcAft>
              <a:buClr>
                <a:srgbClr val="434343"/>
              </a:buClr>
              <a:buSzPts val="3500"/>
              <a:buNone/>
              <a:defRPr b="1" sz="3500">
                <a:solidFill>
                  <a:srgbClr val="434343"/>
                </a:solidFill>
              </a:defRPr>
            </a:lvl3pPr>
            <a:lvl4pPr lvl="3" rtl="0" algn="ctr">
              <a:spcBef>
                <a:spcPts val="0"/>
              </a:spcBef>
              <a:spcAft>
                <a:spcPts val="0"/>
              </a:spcAft>
              <a:buClr>
                <a:srgbClr val="434343"/>
              </a:buClr>
              <a:buSzPts val="3500"/>
              <a:buNone/>
              <a:defRPr b="1" sz="3500">
                <a:solidFill>
                  <a:srgbClr val="434343"/>
                </a:solidFill>
              </a:defRPr>
            </a:lvl4pPr>
            <a:lvl5pPr lvl="4" rtl="0" algn="ctr">
              <a:spcBef>
                <a:spcPts val="0"/>
              </a:spcBef>
              <a:spcAft>
                <a:spcPts val="0"/>
              </a:spcAft>
              <a:buClr>
                <a:srgbClr val="434343"/>
              </a:buClr>
              <a:buSzPts val="3500"/>
              <a:buNone/>
              <a:defRPr b="1" sz="3500">
                <a:solidFill>
                  <a:srgbClr val="434343"/>
                </a:solidFill>
              </a:defRPr>
            </a:lvl5pPr>
            <a:lvl6pPr lvl="5" rtl="0" algn="ctr">
              <a:spcBef>
                <a:spcPts val="0"/>
              </a:spcBef>
              <a:spcAft>
                <a:spcPts val="0"/>
              </a:spcAft>
              <a:buClr>
                <a:srgbClr val="434343"/>
              </a:buClr>
              <a:buSzPts val="3500"/>
              <a:buNone/>
              <a:defRPr b="1" sz="3500">
                <a:solidFill>
                  <a:srgbClr val="434343"/>
                </a:solidFill>
              </a:defRPr>
            </a:lvl6pPr>
            <a:lvl7pPr lvl="6" rtl="0" algn="ctr">
              <a:spcBef>
                <a:spcPts val="0"/>
              </a:spcBef>
              <a:spcAft>
                <a:spcPts val="0"/>
              </a:spcAft>
              <a:buClr>
                <a:srgbClr val="434343"/>
              </a:buClr>
              <a:buSzPts val="3500"/>
              <a:buNone/>
              <a:defRPr b="1" sz="3500">
                <a:solidFill>
                  <a:srgbClr val="434343"/>
                </a:solidFill>
              </a:defRPr>
            </a:lvl7pPr>
            <a:lvl8pPr lvl="7" rtl="0" algn="ctr">
              <a:spcBef>
                <a:spcPts val="0"/>
              </a:spcBef>
              <a:spcAft>
                <a:spcPts val="0"/>
              </a:spcAft>
              <a:buClr>
                <a:srgbClr val="434343"/>
              </a:buClr>
              <a:buSzPts val="3500"/>
              <a:buNone/>
              <a:defRPr b="1" sz="3500">
                <a:solidFill>
                  <a:srgbClr val="434343"/>
                </a:solidFill>
              </a:defRPr>
            </a:lvl8pPr>
            <a:lvl9pPr lvl="8" rtl="0" algn="ctr">
              <a:spcBef>
                <a:spcPts val="0"/>
              </a:spcBef>
              <a:spcAft>
                <a:spcPts val="0"/>
              </a:spcAft>
              <a:buClr>
                <a:srgbClr val="434343"/>
              </a:buClr>
              <a:buSzPts val="3500"/>
              <a:buNone/>
              <a:defRPr b="1" sz="3500">
                <a:solidFill>
                  <a:srgbClr val="434343"/>
                </a:solidFill>
              </a:defRPr>
            </a:lvl9pPr>
          </a:lstStyle>
          <a:p/>
        </p:txBody>
      </p:sp>
      <p:sp>
        <p:nvSpPr>
          <p:cNvPr id="204" name="Google Shape;204;p15"/>
          <p:cNvSpPr txBox="1"/>
          <p:nvPr>
            <p:ph idx="7" type="subTitle"/>
          </p:nvPr>
        </p:nvSpPr>
        <p:spPr>
          <a:xfrm flipH="1">
            <a:off x="2189801" y="3572262"/>
            <a:ext cx="2163900" cy="426600"/>
          </a:xfrm>
          <a:prstGeom prst="rect">
            <a:avLst/>
          </a:prstGeom>
        </p:spPr>
        <p:txBody>
          <a:bodyPr anchorCtr="0" anchor="t" bIns="0" lIns="91425" spcFirstLastPara="1" rIns="91425" wrap="square" tIns="0">
            <a:noAutofit/>
          </a:bodyPr>
          <a:lstStyle>
            <a:lvl1pPr lvl="0" rtl="0">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ct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
        <p:nvSpPr>
          <p:cNvPr id="205" name="Google Shape;205;p15"/>
          <p:cNvSpPr txBox="1"/>
          <p:nvPr>
            <p:ph idx="8" type="ctrTitle"/>
          </p:nvPr>
        </p:nvSpPr>
        <p:spPr>
          <a:xfrm flipH="1">
            <a:off x="4811675" y="3258338"/>
            <a:ext cx="2163900" cy="240900"/>
          </a:xfrm>
          <a:prstGeom prst="rect">
            <a:avLst/>
          </a:prstGeom>
        </p:spPr>
        <p:txBody>
          <a:bodyPr anchorCtr="0" anchor="b" bIns="0" lIns="91425" spcFirstLastPara="1" rIns="91425" wrap="square" tIns="0">
            <a:noAutofit/>
          </a:bodyPr>
          <a:lstStyle>
            <a:lvl1pPr lvl="0" rtl="0" algn="r">
              <a:spcBef>
                <a:spcPts val="0"/>
              </a:spcBef>
              <a:spcAft>
                <a:spcPts val="0"/>
              </a:spcAft>
              <a:buSzPts val="3500"/>
              <a:buNone/>
              <a:defRPr sz="3500"/>
            </a:lvl1pPr>
            <a:lvl2pPr lvl="1" rtl="0" algn="r">
              <a:spcBef>
                <a:spcPts val="0"/>
              </a:spcBef>
              <a:spcAft>
                <a:spcPts val="0"/>
              </a:spcAft>
              <a:buClr>
                <a:srgbClr val="434343"/>
              </a:buClr>
              <a:buSzPts val="3500"/>
              <a:buNone/>
              <a:defRPr b="1" sz="3500">
                <a:solidFill>
                  <a:srgbClr val="434343"/>
                </a:solidFill>
              </a:defRPr>
            </a:lvl2pPr>
            <a:lvl3pPr lvl="2" rtl="0" algn="r">
              <a:spcBef>
                <a:spcPts val="0"/>
              </a:spcBef>
              <a:spcAft>
                <a:spcPts val="0"/>
              </a:spcAft>
              <a:buClr>
                <a:srgbClr val="434343"/>
              </a:buClr>
              <a:buSzPts val="3500"/>
              <a:buNone/>
              <a:defRPr b="1" sz="3500">
                <a:solidFill>
                  <a:srgbClr val="434343"/>
                </a:solidFill>
              </a:defRPr>
            </a:lvl3pPr>
            <a:lvl4pPr lvl="3" rtl="0" algn="r">
              <a:spcBef>
                <a:spcPts val="0"/>
              </a:spcBef>
              <a:spcAft>
                <a:spcPts val="0"/>
              </a:spcAft>
              <a:buClr>
                <a:srgbClr val="434343"/>
              </a:buClr>
              <a:buSzPts val="3500"/>
              <a:buNone/>
              <a:defRPr b="1" sz="3500">
                <a:solidFill>
                  <a:srgbClr val="434343"/>
                </a:solidFill>
              </a:defRPr>
            </a:lvl4pPr>
            <a:lvl5pPr lvl="4" rtl="0" algn="r">
              <a:spcBef>
                <a:spcPts val="0"/>
              </a:spcBef>
              <a:spcAft>
                <a:spcPts val="0"/>
              </a:spcAft>
              <a:buClr>
                <a:srgbClr val="434343"/>
              </a:buClr>
              <a:buSzPts val="3500"/>
              <a:buNone/>
              <a:defRPr b="1" sz="3500">
                <a:solidFill>
                  <a:srgbClr val="434343"/>
                </a:solidFill>
              </a:defRPr>
            </a:lvl5pPr>
            <a:lvl6pPr lvl="5" rtl="0" algn="r">
              <a:spcBef>
                <a:spcPts val="0"/>
              </a:spcBef>
              <a:spcAft>
                <a:spcPts val="0"/>
              </a:spcAft>
              <a:buClr>
                <a:srgbClr val="434343"/>
              </a:buClr>
              <a:buSzPts val="3500"/>
              <a:buNone/>
              <a:defRPr b="1" sz="3500">
                <a:solidFill>
                  <a:srgbClr val="434343"/>
                </a:solidFill>
              </a:defRPr>
            </a:lvl6pPr>
            <a:lvl7pPr lvl="6" rtl="0" algn="r">
              <a:spcBef>
                <a:spcPts val="0"/>
              </a:spcBef>
              <a:spcAft>
                <a:spcPts val="0"/>
              </a:spcAft>
              <a:buClr>
                <a:srgbClr val="434343"/>
              </a:buClr>
              <a:buSzPts val="3500"/>
              <a:buNone/>
              <a:defRPr b="1" sz="3500">
                <a:solidFill>
                  <a:srgbClr val="434343"/>
                </a:solidFill>
              </a:defRPr>
            </a:lvl7pPr>
            <a:lvl8pPr lvl="7" rtl="0" algn="r">
              <a:spcBef>
                <a:spcPts val="0"/>
              </a:spcBef>
              <a:spcAft>
                <a:spcPts val="0"/>
              </a:spcAft>
              <a:buClr>
                <a:srgbClr val="434343"/>
              </a:buClr>
              <a:buSzPts val="3500"/>
              <a:buNone/>
              <a:defRPr b="1" sz="3500">
                <a:solidFill>
                  <a:srgbClr val="434343"/>
                </a:solidFill>
              </a:defRPr>
            </a:lvl8pPr>
            <a:lvl9pPr lvl="8" rtl="0" algn="r">
              <a:spcBef>
                <a:spcPts val="0"/>
              </a:spcBef>
              <a:spcAft>
                <a:spcPts val="0"/>
              </a:spcAft>
              <a:buClr>
                <a:srgbClr val="434343"/>
              </a:buClr>
              <a:buSzPts val="3500"/>
              <a:buNone/>
              <a:defRPr b="1" sz="3500">
                <a:solidFill>
                  <a:srgbClr val="434343"/>
                </a:solidFill>
              </a:defRPr>
            </a:lvl9pPr>
          </a:lstStyle>
          <a:p/>
        </p:txBody>
      </p:sp>
      <p:sp>
        <p:nvSpPr>
          <p:cNvPr id="206" name="Google Shape;206;p15"/>
          <p:cNvSpPr txBox="1"/>
          <p:nvPr>
            <p:ph idx="9" type="subTitle"/>
          </p:nvPr>
        </p:nvSpPr>
        <p:spPr>
          <a:xfrm flipH="1">
            <a:off x="4811675" y="3573468"/>
            <a:ext cx="2163900" cy="426600"/>
          </a:xfrm>
          <a:prstGeom prst="rect">
            <a:avLst/>
          </a:prstGeom>
        </p:spPr>
        <p:txBody>
          <a:bodyPr anchorCtr="0" anchor="t" bIns="0" lIns="91425" spcFirstLastPara="1" rIns="91425" wrap="square" tIns="0">
            <a:noAutofit/>
          </a:bodyPr>
          <a:lstStyle>
            <a:lvl1pPr lvl="0"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1pPr>
            <a:lvl2pPr lvl="1"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2pPr>
            <a:lvl3pPr lvl="2"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3pPr>
            <a:lvl4pPr lvl="3"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4pPr>
            <a:lvl5pPr lvl="4"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5pPr>
            <a:lvl6pPr lvl="5"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6pPr>
            <a:lvl7pPr lvl="6"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7pPr>
            <a:lvl8pPr lvl="7"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8pPr>
            <a:lvl9pPr lvl="8" rtl="0" algn="r">
              <a:lnSpc>
                <a:spcPct val="100000"/>
              </a:lnSpc>
              <a:spcBef>
                <a:spcPts val="0"/>
              </a:spcBef>
              <a:spcAft>
                <a:spcPts val="0"/>
              </a:spcAft>
              <a:buSzPts val="2200"/>
              <a:buFont typeface="Overpass Mono"/>
              <a:buNone/>
              <a:defRPr b="1" sz="2200">
                <a:latin typeface="Overpass Mono"/>
                <a:ea typeface="Overpass Mono"/>
                <a:cs typeface="Overpass Mono"/>
                <a:sym typeface="Overpass Mon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207" name="Shape 207"/>
        <p:cNvGrpSpPr/>
        <p:nvPr/>
      </p:nvGrpSpPr>
      <p:grpSpPr>
        <a:xfrm>
          <a:off x="0" y="0"/>
          <a:ext cx="0" cy="0"/>
          <a:chOff x="0" y="0"/>
          <a:chExt cx="0" cy="0"/>
        </a:xfrm>
      </p:grpSpPr>
      <p:sp>
        <p:nvSpPr>
          <p:cNvPr id="208" name="Google Shape;208;p16"/>
          <p:cNvSpPr txBox="1"/>
          <p:nvPr>
            <p:ph type="ctrTitle"/>
          </p:nvPr>
        </p:nvSpPr>
        <p:spPr>
          <a:xfrm flipH="1">
            <a:off x="2266008" y="1775350"/>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09" name="Google Shape;209;p16"/>
          <p:cNvSpPr txBox="1"/>
          <p:nvPr>
            <p:ph idx="2" type="ctrTitle"/>
          </p:nvPr>
        </p:nvSpPr>
        <p:spPr>
          <a:xfrm flipH="1">
            <a:off x="4714188" y="1775427"/>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0" name="Google Shape;210;p16"/>
          <p:cNvSpPr txBox="1"/>
          <p:nvPr>
            <p:ph idx="1" type="subTitle"/>
          </p:nvPr>
        </p:nvSpPr>
        <p:spPr>
          <a:xfrm flipH="1">
            <a:off x="4714175" y="2208199"/>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1" name="Google Shape;211;p16"/>
          <p:cNvSpPr txBox="1"/>
          <p:nvPr>
            <p:ph idx="3" type="ctrTitle"/>
          </p:nvPr>
        </p:nvSpPr>
        <p:spPr>
          <a:xfrm flipH="1">
            <a:off x="2266001" y="3155675"/>
            <a:ext cx="2163900" cy="356700"/>
          </a:xfrm>
          <a:prstGeom prst="rect">
            <a:avLst/>
          </a:prstGeom>
        </p:spPr>
        <p:txBody>
          <a:bodyPr anchorCtr="0" anchor="b" bIns="0" lIns="91425" spcFirstLastPara="1" rIns="91425" wrap="square" tIns="0">
            <a:noAutofit/>
          </a:bodyPr>
          <a:lstStyle>
            <a:lvl1pPr lvl="0" rtl="0">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2" name="Google Shape;212;p16"/>
          <p:cNvSpPr txBox="1"/>
          <p:nvPr>
            <p:ph idx="4" type="subTitle"/>
          </p:nvPr>
        </p:nvSpPr>
        <p:spPr>
          <a:xfrm flipH="1">
            <a:off x="2266000" y="3585925"/>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3" name="Google Shape;213;p16"/>
          <p:cNvSpPr txBox="1"/>
          <p:nvPr>
            <p:ph idx="5" type="ctrTitle"/>
          </p:nvPr>
        </p:nvSpPr>
        <p:spPr>
          <a:xfrm flipH="1">
            <a:off x="4714200" y="3155754"/>
            <a:ext cx="2163900" cy="356700"/>
          </a:xfrm>
          <a:prstGeom prst="rect">
            <a:avLst/>
          </a:prstGeom>
        </p:spPr>
        <p:txBody>
          <a:bodyPr anchorCtr="0" anchor="b" bIns="0" lIns="91425" spcFirstLastPara="1" rIns="91425" wrap="square" tIns="0">
            <a:noAutofit/>
          </a:bodyPr>
          <a:lstStyle>
            <a:lvl1pPr lvl="0" rtl="0" algn="r">
              <a:spcBef>
                <a:spcPts val="0"/>
              </a:spcBef>
              <a:spcAft>
                <a:spcPts val="0"/>
              </a:spcAft>
              <a:buSzPts val="2400"/>
              <a:buNone/>
              <a:defRPr sz="2200"/>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214" name="Google Shape;214;p16"/>
          <p:cNvSpPr txBox="1"/>
          <p:nvPr>
            <p:ph idx="6" type="subTitle"/>
          </p:nvPr>
        </p:nvSpPr>
        <p:spPr>
          <a:xfrm flipH="1">
            <a:off x="4714175" y="3585925"/>
            <a:ext cx="2163900" cy="4131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5" name="Google Shape;215;p16"/>
          <p:cNvSpPr txBox="1"/>
          <p:nvPr>
            <p:ph idx="7"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
        <p:nvSpPr>
          <p:cNvPr id="216" name="Google Shape;216;p16"/>
          <p:cNvSpPr txBox="1"/>
          <p:nvPr>
            <p:ph idx="8" type="subTitle"/>
          </p:nvPr>
        </p:nvSpPr>
        <p:spPr>
          <a:xfrm flipH="1">
            <a:off x="2266008" y="2208197"/>
            <a:ext cx="2163900" cy="413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
    <p:spTree>
      <p:nvGrpSpPr>
        <p:cNvPr id="217" name="Shape 217"/>
        <p:cNvGrpSpPr/>
        <p:nvPr/>
      </p:nvGrpSpPr>
      <p:grpSpPr>
        <a:xfrm>
          <a:off x="0" y="0"/>
          <a:ext cx="0" cy="0"/>
          <a:chOff x="0" y="0"/>
          <a:chExt cx="0" cy="0"/>
        </a:xfrm>
      </p:grpSpPr>
      <p:sp>
        <p:nvSpPr>
          <p:cNvPr id="218" name="Google Shape;218;p17"/>
          <p:cNvSpPr/>
          <p:nvPr/>
        </p:nvSpPr>
        <p:spPr>
          <a:xfrm>
            <a:off x="6200875" y="1515825"/>
            <a:ext cx="2943127" cy="241405"/>
          </a:xfrm>
          <a:custGeom>
            <a:rect b="b" l="l" r="r" t="t"/>
            <a:pathLst>
              <a:path extrusionOk="0" h="5859" w="146079">
                <a:moveTo>
                  <a:pt x="1" y="1"/>
                </a:moveTo>
                <a:lnTo>
                  <a:pt x="1" y="5858"/>
                </a:lnTo>
                <a:lnTo>
                  <a:pt x="146079" y="5858"/>
                </a:lnTo>
                <a:lnTo>
                  <a:pt x="146079" y="1"/>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txBox="1"/>
          <p:nvPr>
            <p:ph idx="1" type="body"/>
          </p:nvPr>
        </p:nvSpPr>
        <p:spPr>
          <a:xfrm>
            <a:off x="5438700" y="1973025"/>
            <a:ext cx="31242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Font typeface="Raleway Thin"/>
              <a:buChar char="●"/>
              <a:defRPr sz="1600"/>
            </a:lvl1pPr>
            <a:lvl2pPr indent="-330200" lvl="1" marL="914400" rtl="0" algn="r">
              <a:spcBef>
                <a:spcPts val="0"/>
              </a:spcBef>
              <a:spcAft>
                <a:spcPts val="0"/>
              </a:spcAft>
              <a:buSzPts val="1600"/>
              <a:buFont typeface="Nunito Light"/>
              <a:buChar char="○"/>
              <a:defRPr sz="1600"/>
            </a:lvl2pPr>
            <a:lvl3pPr indent="-330200" lvl="2" marL="1371600" rtl="0" algn="r">
              <a:spcBef>
                <a:spcPts val="1600"/>
              </a:spcBef>
              <a:spcAft>
                <a:spcPts val="0"/>
              </a:spcAft>
              <a:buSzPts val="1600"/>
              <a:buFont typeface="Nunito Light"/>
              <a:buChar char="■"/>
              <a:defRPr sz="1600"/>
            </a:lvl3pPr>
            <a:lvl4pPr indent="-330200" lvl="3" marL="1828800" rtl="0" algn="r">
              <a:spcBef>
                <a:spcPts val="1600"/>
              </a:spcBef>
              <a:spcAft>
                <a:spcPts val="0"/>
              </a:spcAft>
              <a:buSzPts val="1600"/>
              <a:buFont typeface="Nunito Light"/>
              <a:buChar char="●"/>
              <a:defRPr sz="1600"/>
            </a:lvl4pPr>
            <a:lvl5pPr indent="-330200" lvl="4" marL="2286000" rtl="0" algn="r">
              <a:spcBef>
                <a:spcPts val="1600"/>
              </a:spcBef>
              <a:spcAft>
                <a:spcPts val="0"/>
              </a:spcAft>
              <a:buSzPts val="1600"/>
              <a:buFont typeface="Nunito Light"/>
              <a:buChar char="○"/>
              <a:defRPr sz="1600"/>
            </a:lvl5pPr>
            <a:lvl6pPr indent="-330200" lvl="5" marL="2743200" rtl="0" algn="r">
              <a:spcBef>
                <a:spcPts val="1600"/>
              </a:spcBef>
              <a:spcAft>
                <a:spcPts val="0"/>
              </a:spcAft>
              <a:buSzPts val="1600"/>
              <a:buFont typeface="Nunito Light"/>
              <a:buChar char="■"/>
              <a:defRPr sz="1600"/>
            </a:lvl6pPr>
            <a:lvl7pPr indent="-330200" lvl="6" marL="3200400" rtl="0" algn="r">
              <a:spcBef>
                <a:spcPts val="1600"/>
              </a:spcBef>
              <a:spcAft>
                <a:spcPts val="0"/>
              </a:spcAft>
              <a:buSzPts val="1600"/>
              <a:buFont typeface="Nunito Light"/>
              <a:buChar char="●"/>
              <a:defRPr sz="1600"/>
            </a:lvl7pPr>
            <a:lvl8pPr indent="-330200" lvl="7" marL="3657600" rtl="0" algn="r">
              <a:spcBef>
                <a:spcPts val="1600"/>
              </a:spcBef>
              <a:spcAft>
                <a:spcPts val="0"/>
              </a:spcAft>
              <a:buSzPts val="1600"/>
              <a:buFont typeface="Nunito Light"/>
              <a:buChar char="○"/>
              <a:defRPr sz="1600"/>
            </a:lvl8pPr>
            <a:lvl9pPr indent="-330200" lvl="8" marL="4114800" rtl="0" algn="r">
              <a:spcBef>
                <a:spcPts val="1600"/>
              </a:spcBef>
              <a:spcAft>
                <a:spcPts val="1600"/>
              </a:spcAft>
              <a:buSzPts val="1600"/>
              <a:buFont typeface="Nunito Light"/>
              <a:buChar char="■"/>
              <a:defRPr sz="1600"/>
            </a:lvl9pPr>
          </a:lstStyle>
          <a:p/>
        </p:txBody>
      </p:sp>
      <p:sp>
        <p:nvSpPr>
          <p:cNvPr id="220" name="Google Shape;220;p17"/>
          <p:cNvSpPr txBox="1"/>
          <p:nvPr>
            <p:ph type="title"/>
          </p:nvPr>
        </p:nvSpPr>
        <p:spPr>
          <a:xfrm>
            <a:off x="5438775" y="1168325"/>
            <a:ext cx="31242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221" name="Google Shape;221;p17"/>
          <p:cNvSpPr/>
          <p:nvPr/>
        </p:nvSpPr>
        <p:spPr>
          <a:xfrm>
            <a:off x="8318280" y="5018272"/>
            <a:ext cx="825726" cy="125232"/>
          </a:xfrm>
          <a:custGeom>
            <a:rect b="b" l="l" r="r" t="t"/>
            <a:pathLst>
              <a:path extrusionOk="0" h="2335" w="15396">
                <a:moveTo>
                  <a:pt x="1" y="1"/>
                </a:moveTo>
                <a:lnTo>
                  <a:pt x="1" y="2335"/>
                </a:lnTo>
                <a:lnTo>
                  <a:pt x="15395" y="2335"/>
                </a:lnTo>
                <a:lnTo>
                  <a:pt x="1539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6473454" y="5018272"/>
            <a:ext cx="1685830" cy="125232"/>
          </a:xfrm>
          <a:custGeom>
            <a:rect b="b" l="l" r="r" t="t"/>
            <a:pathLst>
              <a:path extrusionOk="0" h="2335" w="31433">
                <a:moveTo>
                  <a:pt x="0" y="1"/>
                </a:moveTo>
                <a:lnTo>
                  <a:pt x="0" y="2335"/>
                </a:lnTo>
                <a:lnTo>
                  <a:pt x="31433" y="2335"/>
                </a:lnTo>
                <a:lnTo>
                  <a:pt x="314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6031569" y="4810127"/>
            <a:ext cx="2520459" cy="125875"/>
          </a:xfrm>
          <a:custGeom>
            <a:rect b="b" l="l" r="r" t="t"/>
            <a:pathLst>
              <a:path extrusionOk="0" h="2347" w="46995">
                <a:moveTo>
                  <a:pt x="0" y="1"/>
                </a:moveTo>
                <a:lnTo>
                  <a:pt x="0" y="2346"/>
                </a:lnTo>
                <a:lnTo>
                  <a:pt x="46994" y="2346"/>
                </a:lnTo>
                <a:lnTo>
                  <a:pt x="469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5564744" y="4810127"/>
            <a:ext cx="285486" cy="125875"/>
          </a:xfrm>
          <a:custGeom>
            <a:rect b="b" l="l" r="r" t="t"/>
            <a:pathLst>
              <a:path extrusionOk="0" h="2347" w="5323">
                <a:moveTo>
                  <a:pt x="1" y="1"/>
                </a:moveTo>
                <a:lnTo>
                  <a:pt x="1" y="2346"/>
                </a:lnTo>
                <a:lnTo>
                  <a:pt x="5323" y="2346"/>
                </a:lnTo>
                <a:lnTo>
                  <a:pt x="5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4_1">
    <p:spTree>
      <p:nvGrpSpPr>
        <p:cNvPr id="225" name="Shape 225"/>
        <p:cNvGrpSpPr/>
        <p:nvPr/>
      </p:nvGrpSpPr>
      <p:grpSpPr>
        <a:xfrm>
          <a:off x="0" y="0"/>
          <a:ext cx="0" cy="0"/>
          <a:chOff x="0" y="0"/>
          <a:chExt cx="0" cy="0"/>
        </a:xfrm>
      </p:grpSpPr>
      <p:sp>
        <p:nvSpPr>
          <p:cNvPr id="226" name="Google Shape;226;p18"/>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flipH="1">
            <a:off x="1299983"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094075" y="1123150"/>
            <a:ext cx="4955589" cy="4020450"/>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solidFill>
                  <a:schemeClr val="dk2"/>
                </a:solidFill>
              </a:defRPr>
            </a:lvl2pPr>
            <a:lvl3pPr lvl="2" rtl="0" algn="ctr">
              <a:spcBef>
                <a:spcPts val="0"/>
              </a:spcBef>
              <a:spcAft>
                <a:spcPts val="0"/>
              </a:spcAft>
              <a:buNone/>
              <a:defRPr sz="3000">
                <a:solidFill>
                  <a:schemeClr val="dk2"/>
                </a:solidFill>
              </a:defRPr>
            </a:lvl3pPr>
            <a:lvl4pPr lvl="3" rtl="0" algn="ctr">
              <a:spcBef>
                <a:spcPts val="0"/>
              </a:spcBef>
              <a:spcAft>
                <a:spcPts val="0"/>
              </a:spcAft>
              <a:buNone/>
              <a:defRPr sz="3000">
                <a:solidFill>
                  <a:schemeClr val="dk2"/>
                </a:solidFill>
              </a:defRPr>
            </a:lvl4pPr>
            <a:lvl5pPr lvl="4" rtl="0" algn="ctr">
              <a:spcBef>
                <a:spcPts val="0"/>
              </a:spcBef>
              <a:spcAft>
                <a:spcPts val="0"/>
              </a:spcAft>
              <a:buNone/>
              <a:defRPr sz="3000">
                <a:solidFill>
                  <a:schemeClr val="dk2"/>
                </a:solidFill>
              </a:defRPr>
            </a:lvl5pPr>
            <a:lvl6pPr lvl="5" rtl="0" algn="ctr">
              <a:spcBef>
                <a:spcPts val="0"/>
              </a:spcBef>
              <a:spcAft>
                <a:spcPts val="0"/>
              </a:spcAft>
              <a:buNone/>
              <a:defRPr sz="3000">
                <a:solidFill>
                  <a:schemeClr val="dk2"/>
                </a:solidFill>
              </a:defRPr>
            </a:lvl6pPr>
            <a:lvl7pPr lvl="6" rtl="0" algn="ctr">
              <a:spcBef>
                <a:spcPts val="0"/>
              </a:spcBef>
              <a:spcAft>
                <a:spcPts val="0"/>
              </a:spcAft>
              <a:buNone/>
              <a:defRPr sz="3000">
                <a:solidFill>
                  <a:schemeClr val="dk2"/>
                </a:solidFill>
              </a:defRPr>
            </a:lvl7pPr>
            <a:lvl8pPr lvl="7" rtl="0" algn="ctr">
              <a:spcBef>
                <a:spcPts val="0"/>
              </a:spcBef>
              <a:spcAft>
                <a:spcPts val="0"/>
              </a:spcAft>
              <a:buNone/>
              <a:defRPr sz="3000">
                <a:solidFill>
                  <a:schemeClr val="dk2"/>
                </a:solidFill>
              </a:defRPr>
            </a:lvl8pPr>
            <a:lvl9pPr lvl="8" rtl="0" algn="ctr">
              <a:spcBef>
                <a:spcPts val="0"/>
              </a:spcBef>
              <a:spcAft>
                <a:spcPts val="0"/>
              </a:spcAft>
              <a:buNone/>
              <a:defRPr sz="30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5">
    <p:spTree>
      <p:nvGrpSpPr>
        <p:cNvPr id="238"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txBox="1"/>
          <p:nvPr>
            <p:ph idx="1" type="body"/>
          </p:nvPr>
        </p:nvSpPr>
        <p:spPr>
          <a:xfrm>
            <a:off x="4579525" y="2388200"/>
            <a:ext cx="3932700" cy="2130900"/>
          </a:xfrm>
          <a:prstGeom prst="rect">
            <a:avLst/>
          </a:prstGeom>
        </p:spPr>
        <p:txBody>
          <a:bodyPr anchorCtr="0" anchor="t" bIns="91425" lIns="91425" spcFirstLastPara="1" rIns="91425" wrap="square" tIns="91425">
            <a:noAutofit/>
          </a:bodyPr>
          <a:lstStyle>
            <a:lvl1pPr indent="-330200" lvl="0" marL="457200" rtl="0" algn="r">
              <a:lnSpc>
                <a:spcPct val="100000"/>
              </a:lnSpc>
              <a:spcBef>
                <a:spcPts val="0"/>
              </a:spcBef>
              <a:spcAft>
                <a:spcPts val="0"/>
              </a:spcAft>
              <a:buSzPts val="1600"/>
              <a:buChar char="●"/>
              <a:defRPr sz="1600"/>
            </a:lvl1pPr>
            <a:lvl2pPr indent="-330200" lvl="1" marL="914400" rtl="0">
              <a:spcBef>
                <a:spcPts val="0"/>
              </a:spcBef>
              <a:spcAft>
                <a:spcPts val="0"/>
              </a:spcAft>
              <a:buSzPts val="1600"/>
              <a:buChar char="○"/>
              <a:defRPr/>
            </a:lvl2pPr>
            <a:lvl3pPr indent="-323850" lvl="2" marL="1371600" rtl="0">
              <a:spcBef>
                <a:spcPts val="1600"/>
              </a:spcBef>
              <a:spcAft>
                <a:spcPts val="0"/>
              </a:spcAft>
              <a:buSzPts val="1500"/>
              <a:buChar char="■"/>
              <a:defRPr/>
            </a:lvl3pPr>
            <a:lvl4pPr indent="-323850" lvl="3" marL="1828800" rtl="0">
              <a:spcBef>
                <a:spcPts val="1600"/>
              </a:spcBef>
              <a:spcAft>
                <a:spcPts val="0"/>
              </a:spcAft>
              <a:buSzPts val="15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1150" lvl="6" marL="3200400" rtl="0">
              <a:spcBef>
                <a:spcPts val="1600"/>
              </a:spcBef>
              <a:spcAft>
                <a:spcPts val="0"/>
              </a:spcAft>
              <a:buSzPts val="1300"/>
              <a:buChar char="●"/>
              <a:defRPr/>
            </a:lvl7pPr>
            <a:lvl8pPr indent="-311150" lvl="7" marL="3657600" rtl="0">
              <a:spcBef>
                <a:spcPts val="1600"/>
              </a:spcBef>
              <a:spcAft>
                <a:spcPts val="0"/>
              </a:spcAft>
              <a:buSzPts val="1300"/>
              <a:buChar char="○"/>
              <a:defRPr/>
            </a:lvl8pPr>
            <a:lvl9pPr indent="-317500" lvl="8" marL="4114800" rtl="0">
              <a:spcBef>
                <a:spcPts val="1600"/>
              </a:spcBef>
              <a:spcAft>
                <a:spcPts val="1600"/>
              </a:spcAft>
              <a:buSzPts val="1400"/>
              <a:buChar char="■"/>
              <a:defRPr/>
            </a:lvl9pPr>
          </a:lstStyle>
          <a:p/>
        </p:txBody>
      </p:sp>
      <p:sp>
        <p:nvSpPr>
          <p:cNvPr id="241" name="Google Shape;241;p19"/>
          <p:cNvSpPr txBox="1"/>
          <p:nvPr>
            <p:ph type="title"/>
          </p:nvPr>
        </p:nvSpPr>
        <p:spPr>
          <a:xfrm>
            <a:off x="4579531" y="1714800"/>
            <a:ext cx="3963300" cy="66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000">
                <a:solidFill>
                  <a:schemeClr val="dk2"/>
                </a:solidFill>
              </a:defRPr>
            </a:lvl1pPr>
            <a:lvl2pPr lvl="1" rtl="0" algn="r">
              <a:spcBef>
                <a:spcPts val="0"/>
              </a:spcBef>
              <a:spcAft>
                <a:spcPts val="0"/>
              </a:spcAft>
              <a:buNone/>
              <a:defRPr sz="3000"/>
            </a:lvl2pPr>
            <a:lvl3pPr lvl="2" rtl="0" algn="r">
              <a:spcBef>
                <a:spcPts val="0"/>
              </a:spcBef>
              <a:spcAft>
                <a:spcPts val="0"/>
              </a:spcAft>
              <a:buNone/>
              <a:defRPr sz="3000"/>
            </a:lvl3pPr>
            <a:lvl4pPr lvl="3" rtl="0" algn="r">
              <a:spcBef>
                <a:spcPts val="0"/>
              </a:spcBef>
              <a:spcAft>
                <a:spcPts val="0"/>
              </a:spcAft>
              <a:buNone/>
              <a:defRPr sz="3000"/>
            </a:lvl4pPr>
            <a:lvl5pPr lvl="4" rtl="0" algn="r">
              <a:spcBef>
                <a:spcPts val="0"/>
              </a:spcBef>
              <a:spcAft>
                <a:spcPts val="0"/>
              </a:spcAft>
              <a:buNone/>
              <a:defRPr sz="3000"/>
            </a:lvl5pPr>
            <a:lvl6pPr lvl="5" rtl="0" algn="r">
              <a:spcBef>
                <a:spcPts val="0"/>
              </a:spcBef>
              <a:spcAft>
                <a:spcPts val="0"/>
              </a:spcAft>
              <a:buNone/>
              <a:defRPr sz="3000"/>
            </a:lvl6pPr>
            <a:lvl7pPr lvl="6" rtl="0" algn="r">
              <a:spcBef>
                <a:spcPts val="0"/>
              </a:spcBef>
              <a:spcAft>
                <a:spcPts val="0"/>
              </a:spcAft>
              <a:buNone/>
              <a:defRPr sz="3000"/>
            </a:lvl7pPr>
            <a:lvl8pPr lvl="7" rtl="0" algn="r">
              <a:spcBef>
                <a:spcPts val="0"/>
              </a:spcBef>
              <a:spcAft>
                <a:spcPts val="0"/>
              </a:spcAft>
              <a:buNone/>
              <a:defRPr sz="3000"/>
            </a:lvl8pPr>
            <a:lvl9pPr lvl="8" rtl="0" algn="r">
              <a:spcBef>
                <a:spcPts val="0"/>
              </a:spcBef>
              <a:spcAft>
                <a:spcPts val="0"/>
              </a:spcAft>
              <a:buNone/>
              <a:defRPr sz="3000"/>
            </a:lvl9pPr>
          </a:lstStyle>
          <a:p/>
        </p:txBody>
      </p:sp>
      <p:sp>
        <p:nvSpPr>
          <p:cNvPr id="242" name="Google Shape;242;p19"/>
          <p:cNvSpPr/>
          <p:nvPr/>
        </p:nvSpPr>
        <p:spPr>
          <a:xfrm>
            <a:off x="0" y="2156637"/>
            <a:ext cx="2107897" cy="128764"/>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2107970" y="2156637"/>
            <a:ext cx="1115538" cy="128764"/>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430892" y="2369856"/>
            <a:ext cx="1645026" cy="128764"/>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1597826" y="2369856"/>
            <a:ext cx="478141" cy="128764"/>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2665754" y="2369856"/>
            <a:ext cx="557777" cy="128764"/>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0" y="3222713"/>
            <a:ext cx="1472750" cy="128392"/>
          </a:xfrm>
          <a:custGeom>
            <a:rect b="b" l="l" r="r" t="t"/>
            <a:pathLst>
              <a:path extrusionOk="0" h="8274" w="94909">
                <a:moveTo>
                  <a:pt x="1" y="1"/>
                </a:moveTo>
                <a:lnTo>
                  <a:pt x="1" y="8274"/>
                </a:lnTo>
                <a:lnTo>
                  <a:pt x="94908" y="8274"/>
                </a:lnTo>
                <a:lnTo>
                  <a:pt x="9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2202118" y="2369856"/>
            <a:ext cx="128764" cy="128764"/>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406772" y="2369856"/>
            <a:ext cx="128764" cy="128764"/>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2061089" y="2796292"/>
            <a:ext cx="128764" cy="128749"/>
          </a:xfrm>
          <a:custGeom>
            <a:rect b="b" l="l" r="r" t="t"/>
            <a:pathLst>
              <a:path extrusionOk="0" h="8297" w="8298">
                <a:moveTo>
                  <a:pt x="0" y="0"/>
                </a:moveTo>
                <a:lnTo>
                  <a:pt x="0" y="8297"/>
                </a:lnTo>
                <a:lnTo>
                  <a:pt x="8297" y="8297"/>
                </a:lnTo>
                <a:lnTo>
                  <a:pt x="82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1856436" y="2796292"/>
            <a:ext cx="128376" cy="128749"/>
          </a:xfrm>
          <a:custGeom>
            <a:rect b="b" l="l" r="r" t="t"/>
            <a:pathLst>
              <a:path extrusionOk="0" h="8297" w="8273">
                <a:moveTo>
                  <a:pt x="0" y="0"/>
                </a:moveTo>
                <a:lnTo>
                  <a:pt x="0" y="8297"/>
                </a:lnTo>
                <a:lnTo>
                  <a:pt x="8273" y="8297"/>
                </a:lnTo>
                <a:lnTo>
                  <a:pt x="82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641505" y="2796292"/>
            <a:ext cx="128764" cy="128749"/>
          </a:xfrm>
          <a:custGeom>
            <a:rect b="b" l="l" r="r" t="t"/>
            <a:pathLst>
              <a:path extrusionOk="0" h="8297" w="8298">
                <a:moveTo>
                  <a:pt x="1" y="0"/>
                </a:moveTo>
                <a:lnTo>
                  <a:pt x="1"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3094800" y="2583074"/>
            <a:ext cx="128749" cy="128764"/>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191634" y="2369856"/>
            <a:ext cx="128764" cy="128764"/>
          </a:xfrm>
          <a:custGeom>
            <a:rect b="b" l="l" r="r" t="t"/>
            <a:pathLst>
              <a:path extrusionOk="0" h="8298" w="8298">
                <a:moveTo>
                  <a:pt x="1" y="1"/>
                </a:moveTo>
                <a:lnTo>
                  <a:pt x="1"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1339573" y="3009138"/>
            <a:ext cx="1644653" cy="128749"/>
          </a:xfrm>
          <a:custGeom>
            <a:rect b="b" l="l" r="r" t="t"/>
            <a:pathLst>
              <a:path extrusionOk="0" h="8297" w="105987">
                <a:moveTo>
                  <a:pt x="1" y="0"/>
                </a:moveTo>
                <a:lnTo>
                  <a:pt x="1" y="8297"/>
                </a:lnTo>
                <a:lnTo>
                  <a:pt x="105987" y="8297"/>
                </a:lnTo>
                <a:lnTo>
                  <a:pt x="105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1339573" y="3009138"/>
            <a:ext cx="478156" cy="128749"/>
          </a:xfrm>
          <a:custGeom>
            <a:rect b="b" l="l" r="r" t="t"/>
            <a:pathLst>
              <a:path extrusionOk="0" h="8297" w="30814">
                <a:moveTo>
                  <a:pt x="1" y="0"/>
                </a:moveTo>
                <a:lnTo>
                  <a:pt x="1" y="8297"/>
                </a:lnTo>
                <a:lnTo>
                  <a:pt x="30813" y="8297"/>
                </a:lnTo>
                <a:lnTo>
                  <a:pt x="308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0" y="3009510"/>
            <a:ext cx="749775" cy="128376"/>
          </a:xfrm>
          <a:custGeom>
            <a:rect b="b" l="l" r="r" t="t"/>
            <a:pathLst>
              <a:path extrusionOk="0" h="8273" w="48318">
                <a:moveTo>
                  <a:pt x="1" y="0"/>
                </a:moveTo>
                <a:lnTo>
                  <a:pt x="1" y="8273"/>
                </a:lnTo>
                <a:lnTo>
                  <a:pt x="48318" y="8273"/>
                </a:lnTo>
                <a:lnTo>
                  <a:pt x="483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1084687" y="3009138"/>
            <a:ext cx="128764" cy="128749"/>
          </a:xfrm>
          <a:custGeom>
            <a:rect b="b" l="l" r="r" t="t"/>
            <a:pathLst>
              <a:path extrusionOk="0" h="8297" w="8298">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879662" y="3009138"/>
            <a:ext cx="128749" cy="128749"/>
          </a:xfrm>
          <a:custGeom>
            <a:rect b="b" l="l" r="r" t="t"/>
            <a:pathLst>
              <a:path extrusionOk="0" h="8297"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33979" y="3435558"/>
            <a:ext cx="128749" cy="128764"/>
          </a:xfrm>
          <a:custGeom>
            <a:rect b="b" l="l" r="r" t="t"/>
            <a:pathLst>
              <a:path extrusionOk="0" h="8298" w="8297">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338622" y="3435558"/>
            <a:ext cx="128749" cy="128764"/>
          </a:xfrm>
          <a:custGeom>
            <a:rect b="b" l="l" r="r" t="t"/>
            <a:pathLst>
              <a:path extrusionOk="0" h="8298" w="8297">
                <a:moveTo>
                  <a:pt x="0" y="1"/>
                </a:moveTo>
                <a:lnTo>
                  <a:pt x="0" y="8297"/>
                </a:lnTo>
                <a:lnTo>
                  <a:pt x="8297" y="8297"/>
                </a:lnTo>
                <a:lnTo>
                  <a:pt x="82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142891" y="3435558"/>
            <a:ext cx="128764" cy="128764"/>
          </a:xfrm>
          <a:custGeom>
            <a:rect b="b" l="l" r="r" t="t"/>
            <a:pathLst>
              <a:path extrusionOk="0" h="8298" w="8298">
                <a:moveTo>
                  <a:pt x="0" y="1"/>
                </a:moveTo>
                <a:lnTo>
                  <a:pt x="0"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094800" y="3009138"/>
            <a:ext cx="128749" cy="128749"/>
          </a:xfrm>
          <a:custGeom>
            <a:rect b="b" l="l" r="r" t="t"/>
            <a:pathLst>
              <a:path extrusionOk="0" h="8297" w="8297">
                <a:moveTo>
                  <a:pt x="0" y="0"/>
                </a:moveTo>
                <a:lnTo>
                  <a:pt x="0" y="8297"/>
                </a:lnTo>
                <a:lnTo>
                  <a:pt x="8297" y="8297"/>
                </a:lnTo>
                <a:lnTo>
                  <a:pt x="8297"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1676332" y="2583074"/>
            <a:ext cx="1314984" cy="128764"/>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2267232" y="2796292"/>
            <a:ext cx="956281" cy="128749"/>
          </a:xfrm>
          <a:custGeom>
            <a:rect b="b" l="l" r="r" t="t"/>
            <a:pathLst>
              <a:path extrusionOk="0" h="8297" w="61626">
                <a:moveTo>
                  <a:pt x="1" y="0"/>
                </a:moveTo>
                <a:lnTo>
                  <a:pt x="1" y="8297"/>
                </a:lnTo>
                <a:lnTo>
                  <a:pt x="61626" y="8297"/>
                </a:lnTo>
                <a:lnTo>
                  <a:pt x="61626"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641505" y="2796292"/>
            <a:ext cx="896384" cy="128749"/>
          </a:xfrm>
          <a:custGeom>
            <a:rect b="b" l="l" r="r" t="t"/>
            <a:pathLst>
              <a:path extrusionOk="0" h="8297" w="57766">
                <a:moveTo>
                  <a:pt x="1" y="0"/>
                </a:moveTo>
                <a:lnTo>
                  <a:pt x="1" y="8297"/>
                </a:lnTo>
                <a:lnTo>
                  <a:pt x="57765" y="8297"/>
                </a:lnTo>
                <a:lnTo>
                  <a:pt x="57765" y="0"/>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0" y="2796292"/>
            <a:ext cx="449495" cy="128749"/>
          </a:xfrm>
          <a:custGeom>
            <a:rect b="b" l="l" r="r" t="t"/>
            <a:pathLst>
              <a:path extrusionOk="0" h="8297" w="28967">
                <a:moveTo>
                  <a:pt x="1" y="0"/>
                </a:moveTo>
                <a:lnTo>
                  <a:pt x="1" y="8297"/>
                </a:lnTo>
                <a:lnTo>
                  <a:pt x="28967" y="8297"/>
                </a:lnTo>
                <a:lnTo>
                  <a:pt x="289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676332" y="3222340"/>
            <a:ext cx="1547157" cy="128764"/>
          </a:xfrm>
          <a:custGeom>
            <a:rect b="b" l="l" r="r" t="t"/>
            <a:pathLst>
              <a:path extrusionOk="0" h="8298" w="99704">
                <a:moveTo>
                  <a:pt x="1" y="1"/>
                </a:moveTo>
                <a:lnTo>
                  <a:pt x="1" y="8298"/>
                </a:lnTo>
                <a:lnTo>
                  <a:pt x="99704" y="8298"/>
                </a:lnTo>
                <a:lnTo>
                  <a:pt x="99704"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2522506" y="3435558"/>
            <a:ext cx="701019" cy="128764"/>
          </a:xfrm>
          <a:custGeom>
            <a:rect b="b" l="l" r="r" t="t"/>
            <a:pathLst>
              <a:path extrusionOk="0" h="8298" w="45176">
                <a:moveTo>
                  <a:pt x="0" y="1"/>
                </a:moveTo>
                <a:lnTo>
                  <a:pt x="0" y="8297"/>
                </a:lnTo>
                <a:lnTo>
                  <a:pt x="45176" y="8297"/>
                </a:lnTo>
                <a:lnTo>
                  <a:pt x="451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0" y="2583074"/>
            <a:ext cx="1277773" cy="128764"/>
          </a:xfrm>
          <a:custGeom>
            <a:rect b="b" l="l" r="r" t="t"/>
            <a:pathLst>
              <a:path extrusionOk="0" h="8298" w="82344">
                <a:moveTo>
                  <a:pt x="1" y="0"/>
                </a:moveTo>
                <a:lnTo>
                  <a:pt x="1" y="8297"/>
                </a:lnTo>
                <a:lnTo>
                  <a:pt x="82343" y="8297"/>
                </a:lnTo>
                <a:lnTo>
                  <a:pt x="823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812313" y="3435558"/>
            <a:ext cx="1562783" cy="128764"/>
          </a:xfrm>
          <a:custGeom>
            <a:rect b="b" l="l" r="r" t="t"/>
            <a:pathLst>
              <a:path extrusionOk="0" h="8298" w="100711">
                <a:moveTo>
                  <a:pt x="0" y="1"/>
                </a:moveTo>
                <a:lnTo>
                  <a:pt x="0" y="8297"/>
                </a:lnTo>
                <a:lnTo>
                  <a:pt x="100710" y="8297"/>
                </a:lnTo>
                <a:lnTo>
                  <a:pt x="10071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3223538" y="1474200"/>
            <a:ext cx="1086520" cy="2772465"/>
          </a:xfrm>
          <a:custGeom>
            <a:rect b="b" l="l" r="r" t="t"/>
            <a:pathLst>
              <a:path extrusionOk="0" h="178667" w="70019">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12" y="4446900"/>
            <a:ext cx="1086600" cy="696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8">
    <p:spTree>
      <p:nvGrpSpPr>
        <p:cNvPr id="274" name="Shape 274"/>
        <p:cNvGrpSpPr/>
        <p:nvPr/>
      </p:nvGrpSpPr>
      <p:grpSpPr>
        <a:xfrm>
          <a:off x="0" y="0"/>
          <a:ext cx="0" cy="0"/>
          <a:chOff x="0" y="0"/>
          <a:chExt cx="0" cy="0"/>
        </a:xfrm>
      </p:grpSpPr>
      <p:sp>
        <p:nvSpPr>
          <p:cNvPr id="275" name="Google Shape;275;p20"/>
          <p:cNvSpPr/>
          <p:nvPr/>
        </p:nvSpPr>
        <p:spPr>
          <a:xfrm>
            <a:off x="5445850" y="1359975"/>
            <a:ext cx="3697248" cy="1208576"/>
          </a:xfrm>
          <a:custGeom>
            <a:rect b="b" l="l" r="r" t="t"/>
            <a:pathLst>
              <a:path extrusionOk="0" h="37768" w="115539">
                <a:moveTo>
                  <a:pt x="1" y="0"/>
                </a:moveTo>
                <a:lnTo>
                  <a:pt x="115539" y="0"/>
                </a:lnTo>
                <a:lnTo>
                  <a:pt x="115539" y="37767"/>
                </a:lnTo>
                <a:lnTo>
                  <a:pt x="1" y="377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
          <p:cNvSpPr/>
          <p:nvPr/>
        </p:nvSpPr>
        <p:spPr>
          <a:xfrm>
            <a:off x="-899" y="2568525"/>
            <a:ext cx="3697248" cy="1208544"/>
          </a:xfrm>
          <a:custGeom>
            <a:rect b="b" l="l" r="r" t="t"/>
            <a:pathLst>
              <a:path extrusionOk="0" h="37767" w="115539">
                <a:moveTo>
                  <a:pt x="0" y="0"/>
                </a:moveTo>
                <a:lnTo>
                  <a:pt x="115538" y="0"/>
                </a:lnTo>
                <a:lnTo>
                  <a:pt x="115538" y="37767"/>
                </a:lnTo>
                <a:lnTo>
                  <a:pt x="0" y="3776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0"/>
          <p:cNvSpPr/>
          <p:nvPr/>
        </p:nvSpPr>
        <p:spPr>
          <a:xfrm>
            <a:off x="-905" y="-3217"/>
            <a:ext cx="3697248" cy="357024"/>
          </a:xfrm>
          <a:custGeom>
            <a:rect b="b" l="l" r="r" t="t"/>
            <a:pathLst>
              <a:path extrusionOk="0" h="11157" w="115539">
                <a:moveTo>
                  <a:pt x="0" y="0"/>
                </a:moveTo>
                <a:lnTo>
                  <a:pt x="115538" y="0"/>
                </a:lnTo>
                <a:lnTo>
                  <a:pt x="115538" y="11156"/>
                </a:lnTo>
                <a:lnTo>
                  <a:pt x="0" y="11156"/>
                </a:lnTo>
                <a:close/>
              </a:path>
            </a:pathLst>
          </a:custGeom>
          <a:solidFill>
            <a:srgbClr val="FFFFFF">
              <a:alpha val="18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905" y="3584623"/>
            <a:ext cx="417216" cy="384864"/>
          </a:xfrm>
          <a:custGeom>
            <a:rect b="b" l="l" r="r" t="t"/>
            <a:pathLst>
              <a:path extrusionOk="0" h="12027" w="13038">
                <a:moveTo>
                  <a:pt x="0" y="1"/>
                </a:moveTo>
                <a:lnTo>
                  <a:pt x="13037" y="1"/>
                </a:lnTo>
                <a:lnTo>
                  <a:pt x="13037" y="12026"/>
                </a:lnTo>
                <a:lnTo>
                  <a:pt x="0"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8017591" y="1161103"/>
            <a:ext cx="1125504" cy="384832"/>
          </a:xfrm>
          <a:custGeom>
            <a:rect b="b" l="l" r="r" t="t"/>
            <a:pathLst>
              <a:path extrusionOk="0" h="12026" w="35172">
                <a:moveTo>
                  <a:pt x="1" y="0"/>
                </a:moveTo>
                <a:lnTo>
                  <a:pt x="35172" y="0"/>
                </a:lnTo>
                <a:lnTo>
                  <a:pt x="35172" y="12026"/>
                </a:lnTo>
                <a:lnTo>
                  <a:pt x="1" y="120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txBox="1"/>
          <p:nvPr>
            <p:ph idx="1" type="subTitle"/>
          </p:nvPr>
        </p:nvSpPr>
        <p:spPr>
          <a:xfrm>
            <a:off x="5626675" y="1941426"/>
            <a:ext cx="2391600" cy="4662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p:txBody>
      </p:sp>
      <p:sp>
        <p:nvSpPr>
          <p:cNvPr id="281" name="Google Shape;281;p20"/>
          <p:cNvSpPr txBox="1"/>
          <p:nvPr>
            <p:ph idx="2" type="subTitle"/>
          </p:nvPr>
        </p:nvSpPr>
        <p:spPr>
          <a:xfrm>
            <a:off x="1129300" y="3151101"/>
            <a:ext cx="2391600" cy="468300"/>
          </a:xfrm>
          <a:prstGeom prst="rect">
            <a:avLst/>
          </a:prstGeom>
        </p:spPr>
        <p:txBody>
          <a:bodyPr anchorCtr="0" anchor="t" bIns="91425" lIns="91425" spcFirstLastPara="1" rIns="91425" wrap="square" tIns="0">
            <a:noAutofit/>
          </a:bodyPr>
          <a:lstStyle>
            <a:lvl1pPr lvl="0" rtl="0" algn="r">
              <a:lnSpc>
                <a:spcPct val="100000"/>
              </a:lnSpc>
              <a:spcBef>
                <a:spcPts val="0"/>
              </a:spcBef>
              <a:spcAft>
                <a:spcPts val="0"/>
              </a:spcAft>
              <a:buSzPts val="1500"/>
              <a:buNone/>
              <a:defRPr sz="14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282" name="Google Shape;282;p20"/>
          <p:cNvSpPr txBox="1"/>
          <p:nvPr>
            <p:ph type="title"/>
          </p:nvPr>
        </p:nvSpPr>
        <p:spPr>
          <a:xfrm>
            <a:off x="1125100" y="2794025"/>
            <a:ext cx="2395800" cy="263400"/>
          </a:xfrm>
          <a:prstGeom prst="rect">
            <a:avLst/>
          </a:prstGeom>
        </p:spPr>
        <p:txBody>
          <a:bodyPr anchorCtr="0" anchor="ctr" bIns="0" lIns="91425" spcFirstLastPara="1" rIns="91425" wrap="square" tIns="0">
            <a:noAutofit/>
          </a:bodyPr>
          <a:lstStyle>
            <a:lvl1pPr lvl="0" rtl="0" algn="r">
              <a:lnSpc>
                <a:spcPct val="100000"/>
              </a:lnSpc>
              <a:spcBef>
                <a:spcPts val="0"/>
              </a:spcBef>
              <a:spcAft>
                <a:spcPts val="0"/>
              </a:spcAft>
              <a:buSzPts val="2200"/>
              <a:buNone/>
              <a:defRPr sz="2200"/>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283" name="Google Shape;283;p20"/>
          <p:cNvSpPr txBox="1"/>
          <p:nvPr>
            <p:ph idx="3" type="title"/>
          </p:nvPr>
        </p:nvSpPr>
        <p:spPr>
          <a:xfrm>
            <a:off x="5626675" y="1582550"/>
            <a:ext cx="2395800" cy="265200"/>
          </a:xfrm>
          <a:prstGeom prst="rect">
            <a:avLst/>
          </a:prstGeom>
        </p:spPr>
        <p:txBody>
          <a:bodyPr anchorCtr="0" anchor="ctr" bIns="0" lIns="91425" spcFirstLastPara="1" rIns="91425" wrap="square" tIns="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3">
    <p:spTree>
      <p:nvGrpSpPr>
        <p:cNvPr id="51" name="Shape 51"/>
        <p:cNvGrpSpPr/>
        <p:nvPr/>
      </p:nvGrpSpPr>
      <p:grpSpPr>
        <a:xfrm>
          <a:off x="0" y="0"/>
          <a:ext cx="0" cy="0"/>
          <a:chOff x="0" y="0"/>
          <a:chExt cx="0" cy="0"/>
        </a:xfrm>
      </p:grpSpPr>
      <p:sp>
        <p:nvSpPr>
          <p:cNvPr id="52" name="Google Shape;52;p3"/>
          <p:cNvSpPr/>
          <p:nvPr/>
        </p:nvSpPr>
        <p:spPr>
          <a:xfrm>
            <a:off x="0" y="4357775"/>
            <a:ext cx="6633906" cy="785368"/>
          </a:xfrm>
          <a:custGeom>
            <a:rect b="b" l="l" r="r" t="t"/>
            <a:pathLst>
              <a:path extrusionOk="0" h="16396" w="17241">
                <a:moveTo>
                  <a:pt x="0" y="1"/>
                </a:moveTo>
                <a:lnTo>
                  <a:pt x="0" y="16396"/>
                </a:lnTo>
                <a:lnTo>
                  <a:pt x="17240" y="16396"/>
                </a:lnTo>
                <a:lnTo>
                  <a:pt x="172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923700" y="0"/>
            <a:ext cx="7220221" cy="2724140"/>
          </a:xfrm>
          <a:custGeom>
            <a:rect b="b" l="l" r="r" t="t"/>
            <a:pathLst>
              <a:path extrusionOk="0" h="24170" w="52686">
                <a:moveTo>
                  <a:pt x="1" y="0"/>
                </a:moveTo>
                <a:lnTo>
                  <a:pt x="1" y="24170"/>
                </a:lnTo>
                <a:lnTo>
                  <a:pt x="52686" y="24170"/>
                </a:lnTo>
                <a:lnTo>
                  <a:pt x="526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type="title"/>
          </p:nvPr>
        </p:nvSpPr>
        <p:spPr>
          <a:xfrm>
            <a:off x="2951850" y="700250"/>
            <a:ext cx="32403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4300">
                <a:solidFill>
                  <a:schemeClr val="dk1"/>
                </a:solidFill>
              </a:defRPr>
            </a:lvl1pPr>
            <a:lvl2pPr lvl="1" rtl="0" algn="ctr">
              <a:spcBef>
                <a:spcPts val="0"/>
              </a:spcBef>
              <a:spcAft>
                <a:spcPts val="0"/>
              </a:spcAft>
              <a:buNone/>
              <a:defRPr sz="3000">
                <a:solidFill>
                  <a:schemeClr val="dk1"/>
                </a:solidFill>
              </a:defRPr>
            </a:lvl2pPr>
            <a:lvl3pPr lvl="2" rtl="0" algn="ctr">
              <a:spcBef>
                <a:spcPts val="0"/>
              </a:spcBef>
              <a:spcAft>
                <a:spcPts val="0"/>
              </a:spcAft>
              <a:buNone/>
              <a:defRPr sz="3000">
                <a:solidFill>
                  <a:schemeClr val="dk1"/>
                </a:solidFill>
              </a:defRPr>
            </a:lvl3pPr>
            <a:lvl4pPr lvl="3" rtl="0" algn="ctr">
              <a:spcBef>
                <a:spcPts val="0"/>
              </a:spcBef>
              <a:spcAft>
                <a:spcPts val="0"/>
              </a:spcAft>
              <a:buNone/>
              <a:defRPr sz="3000">
                <a:solidFill>
                  <a:schemeClr val="dk1"/>
                </a:solidFill>
              </a:defRPr>
            </a:lvl4pPr>
            <a:lvl5pPr lvl="4" rtl="0" algn="ctr">
              <a:spcBef>
                <a:spcPts val="0"/>
              </a:spcBef>
              <a:spcAft>
                <a:spcPts val="0"/>
              </a:spcAft>
              <a:buNone/>
              <a:defRPr sz="3000">
                <a:solidFill>
                  <a:schemeClr val="dk1"/>
                </a:solidFill>
              </a:defRPr>
            </a:lvl5pPr>
            <a:lvl6pPr lvl="5" rtl="0" algn="ctr">
              <a:spcBef>
                <a:spcPts val="0"/>
              </a:spcBef>
              <a:spcAft>
                <a:spcPts val="0"/>
              </a:spcAft>
              <a:buNone/>
              <a:defRPr sz="3000">
                <a:solidFill>
                  <a:schemeClr val="dk1"/>
                </a:solidFill>
              </a:defRPr>
            </a:lvl6pPr>
            <a:lvl7pPr lvl="6" rtl="0" algn="ctr">
              <a:spcBef>
                <a:spcPts val="0"/>
              </a:spcBef>
              <a:spcAft>
                <a:spcPts val="0"/>
              </a:spcAft>
              <a:buNone/>
              <a:defRPr sz="3000">
                <a:solidFill>
                  <a:schemeClr val="dk1"/>
                </a:solidFill>
              </a:defRPr>
            </a:lvl7pPr>
            <a:lvl8pPr lvl="7" rtl="0" algn="ctr">
              <a:spcBef>
                <a:spcPts val="0"/>
              </a:spcBef>
              <a:spcAft>
                <a:spcPts val="0"/>
              </a:spcAft>
              <a:buNone/>
              <a:defRPr sz="3000">
                <a:solidFill>
                  <a:schemeClr val="dk1"/>
                </a:solidFill>
              </a:defRPr>
            </a:lvl8pPr>
            <a:lvl9pPr lvl="8" rtl="0" algn="ctr">
              <a:spcBef>
                <a:spcPts val="0"/>
              </a:spcBef>
              <a:spcAft>
                <a:spcPts val="0"/>
              </a:spcAft>
              <a:buNone/>
              <a:defRPr sz="3000">
                <a:solidFill>
                  <a:schemeClr val="dk1"/>
                </a:solidFill>
              </a:defRPr>
            </a:lvl9pPr>
          </a:lstStyle>
          <a:p/>
        </p:txBody>
      </p:sp>
      <p:sp>
        <p:nvSpPr>
          <p:cNvPr id="56" name="Google Shape;56;p3"/>
          <p:cNvSpPr txBox="1"/>
          <p:nvPr>
            <p:ph idx="1" type="subTitle"/>
          </p:nvPr>
        </p:nvSpPr>
        <p:spPr>
          <a:xfrm>
            <a:off x="2951850" y="1515875"/>
            <a:ext cx="3240300" cy="1208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dk1"/>
              </a:buClr>
              <a:buSzPts val="3000"/>
              <a:buNone/>
              <a:defRPr sz="16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57" name="Google Shape;57;p3"/>
          <p:cNvSpPr txBox="1"/>
          <p:nvPr/>
        </p:nvSpPr>
        <p:spPr>
          <a:xfrm>
            <a:off x="2510100" y="3306950"/>
            <a:ext cx="4123800" cy="9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0">
    <p:spTree>
      <p:nvGrpSpPr>
        <p:cNvPr id="284" name="Shape 284"/>
        <p:cNvGrpSpPr/>
        <p:nvPr/>
      </p:nvGrpSpPr>
      <p:grpSpPr>
        <a:xfrm>
          <a:off x="0" y="0"/>
          <a:ext cx="0" cy="0"/>
          <a:chOff x="0" y="0"/>
          <a:chExt cx="0" cy="0"/>
        </a:xfrm>
      </p:grpSpPr>
      <p:sp>
        <p:nvSpPr>
          <p:cNvPr id="285" name="Google Shape;285;p21"/>
          <p:cNvSpPr txBox="1"/>
          <p:nvPr>
            <p:ph idx="1" type="subTitle"/>
          </p:nvPr>
        </p:nvSpPr>
        <p:spPr>
          <a:xfrm flipH="1">
            <a:off x="720000" y="1132375"/>
            <a:ext cx="7704000" cy="329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Roboto"/>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286" name="Google Shape;286;p21"/>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1">
    <p:spTree>
      <p:nvGrpSpPr>
        <p:cNvPr id="287" name="Shape 287"/>
        <p:cNvGrpSpPr/>
        <p:nvPr/>
      </p:nvGrpSpPr>
      <p:grpSpPr>
        <a:xfrm>
          <a:off x="0" y="0"/>
          <a:ext cx="0" cy="0"/>
          <a:chOff x="0" y="0"/>
          <a:chExt cx="0" cy="0"/>
        </a:xfrm>
      </p:grpSpPr>
      <p:sp>
        <p:nvSpPr>
          <p:cNvPr id="288" name="Google Shape;288;p22"/>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9" name="Google Shape;289;p22"/>
          <p:cNvSpPr txBox="1"/>
          <p:nvPr>
            <p:ph type="title"/>
          </p:nvPr>
        </p:nvSpPr>
        <p:spPr>
          <a:xfrm>
            <a:off x="6385849"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0" name="Google Shape;290;p22"/>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1" name="Google Shape;291;p22"/>
          <p:cNvSpPr txBox="1"/>
          <p:nvPr>
            <p:ph idx="3" type="title"/>
          </p:nvPr>
        </p:nvSpPr>
        <p:spPr>
          <a:xfrm>
            <a:off x="804350" y="17533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2" name="Google Shape;292;p22"/>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 name="Google Shape;293;p22"/>
          <p:cNvSpPr txBox="1"/>
          <p:nvPr>
            <p:ph idx="5" type="title"/>
          </p:nvPr>
        </p:nvSpPr>
        <p:spPr>
          <a:xfrm>
            <a:off x="3593246" y="17533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4" name="Google Shape;294;p22"/>
          <p:cNvSpPr txBox="1"/>
          <p:nvPr>
            <p:ph idx="6" type="subTitle"/>
          </p:nvPr>
        </p:nvSpPr>
        <p:spPr>
          <a:xfrm>
            <a:off x="6416724"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5" name="Google Shape;295;p22"/>
          <p:cNvSpPr txBox="1"/>
          <p:nvPr>
            <p:ph idx="7" type="title"/>
          </p:nvPr>
        </p:nvSpPr>
        <p:spPr>
          <a:xfrm>
            <a:off x="6385824"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6" name="Google Shape;296;p22"/>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7" name="Google Shape;297;p22"/>
          <p:cNvSpPr txBox="1"/>
          <p:nvPr>
            <p:ph idx="9" type="title"/>
          </p:nvPr>
        </p:nvSpPr>
        <p:spPr>
          <a:xfrm>
            <a:off x="804325" y="3296625"/>
            <a:ext cx="1957500" cy="5298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298" name="Google Shape;298;p22"/>
          <p:cNvSpPr txBox="1"/>
          <p:nvPr>
            <p:ph idx="13" type="subTitle"/>
          </p:nvPr>
        </p:nvSpPr>
        <p:spPr>
          <a:xfrm>
            <a:off x="3624150" y="3826425"/>
            <a:ext cx="18957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9" name="Google Shape;299;p22"/>
          <p:cNvSpPr txBox="1"/>
          <p:nvPr>
            <p:ph idx="14" type="title"/>
          </p:nvPr>
        </p:nvSpPr>
        <p:spPr>
          <a:xfrm>
            <a:off x="3593246" y="3296625"/>
            <a:ext cx="1957500" cy="5298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rtl="0" algn="ctr">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p:txBody>
      </p:sp>
      <p:sp>
        <p:nvSpPr>
          <p:cNvPr id="300" name="Google Shape;300;p22"/>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1" name="Google Shape;301;p22"/>
          <p:cNvSpPr/>
          <p:nvPr/>
        </p:nvSpPr>
        <p:spPr>
          <a:xfrm flipH="1">
            <a:off x="-40" y="1952289"/>
            <a:ext cx="7790203" cy="131872"/>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flipH="1">
            <a:off x="933395" y="3495600"/>
            <a:ext cx="8210589" cy="131851"/>
          </a:xfrm>
          <a:custGeom>
            <a:rect b="b" l="l" r="r" t="t"/>
            <a:pathLst>
              <a:path extrusionOk="0" h="4121" w="42303">
                <a:moveTo>
                  <a:pt x="0" y="1"/>
                </a:moveTo>
                <a:lnTo>
                  <a:pt x="0" y="4120"/>
                </a:lnTo>
                <a:lnTo>
                  <a:pt x="42303" y="4120"/>
                </a:lnTo>
                <a:lnTo>
                  <a:pt x="4230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ercentages">
  <p:cSld name="CUSTOM_12">
    <p:spTree>
      <p:nvGrpSpPr>
        <p:cNvPr id="303" name="Shape 303"/>
        <p:cNvGrpSpPr/>
        <p:nvPr/>
      </p:nvGrpSpPr>
      <p:grpSpPr>
        <a:xfrm>
          <a:off x="0" y="0"/>
          <a:ext cx="0" cy="0"/>
          <a:chOff x="0" y="0"/>
          <a:chExt cx="0" cy="0"/>
        </a:xfrm>
      </p:grpSpPr>
      <p:sp>
        <p:nvSpPr>
          <p:cNvPr id="304" name="Google Shape;304;p2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305" name="Google Shape;305;p23"/>
          <p:cNvSpPr txBox="1"/>
          <p:nvPr>
            <p:ph hasCustomPrompt="1" idx="2" type="title"/>
          </p:nvPr>
        </p:nvSpPr>
        <p:spPr>
          <a:xfrm>
            <a:off x="2201811"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6" name="Google Shape;306;p23"/>
          <p:cNvSpPr txBox="1"/>
          <p:nvPr>
            <p:ph hasCustomPrompt="1" idx="3" type="title"/>
          </p:nvPr>
        </p:nvSpPr>
        <p:spPr>
          <a:xfrm>
            <a:off x="5332488" y="2233575"/>
            <a:ext cx="1609800" cy="58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rect b="b" l="l" r="r" t="t"/>
            <a:pathLst>
              <a:path extrusionOk="0" h="2775" w="16884">
                <a:moveTo>
                  <a:pt x="0" y="1"/>
                </a:moveTo>
                <a:lnTo>
                  <a:pt x="0" y="2775"/>
                </a:lnTo>
                <a:lnTo>
                  <a:pt x="16883" y="2775"/>
                </a:lnTo>
                <a:lnTo>
                  <a:pt x="168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8355575" y="4357775"/>
            <a:ext cx="788431" cy="785368"/>
          </a:xfrm>
          <a:custGeom>
            <a:rect b="b" l="l" r="r" t="t"/>
            <a:pathLst>
              <a:path extrusionOk="0" h="16396" w="17241">
                <a:moveTo>
                  <a:pt x="0" y="1"/>
                </a:moveTo>
                <a:lnTo>
                  <a:pt x="0" y="16396"/>
                </a:lnTo>
                <a:lnTo>
                  <a:pt x="17240" y="16396"/>
                </a:lnTo>
                <a:lnTo>
                  <a:pt x="1724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7353292" y="4786292"/>
            <a:ext cx="1371614"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5">
    <p:spTree>
      <p:nvGrpSpPr>
        <p:cNvPr id="310" name="Shape 310"/>
        <p:cNvGrpSpPr/>
        <p:nvPr/>
      </p:nvGrpSpPr>
      <p:grpSpPr>
        <a:xfrm>
          <a:off x="0" y="0"/>
          <a:ext cx="0" cy="0"/>
          <a:chOff x="0" y="0"/>
          <a:chExt cx="0" cy="0"/>
        </a:xfrm>
      </p:grpSpPr>
      <p:sp>
        <p:nvSpPr>
          <p:cNvPr id="311" name="Google Shape;311;p24"/>
          <p:cNvSpPr txBox="1"/>
          <p:nvPr>
            <p:ph idx="1" type="subTitle"/>
          </p:nvPr>
        </p:nvSpPr>
        <p:spPr>
          <a:xfrm>
            <a:off x="3423600" y="1473000"/>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4"/>
          <p:cNvSpPr txBox="1"/>
          <p:nvPr>
            <p:ph hasCustomPrompt="1" type="title"/>
          </p:nvPr>
        </p:nvSpPr>
        <p:spPr>
          <a:xfrm>
            <a:off x="3423750" y="934700"/>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3" name="Google Shape;313;p24"/>
          <p:cNvSpPr txBox="1"/>
          <p:nvPr>
            <p:ph idx="2" type="subTitle"/>
          </p:nvPr>
        </p:nvSpPr>
        <p:spPr>
          <a:xfrm>
            <a:off x="3423600" y="2688513"/>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4" name="Google Shape;314;p24"/>
          <p:cNvSpPr txBox="1"/>
          <p:nvPr>
            <p:ph hasCustomPrompt="1" idx="3" type="title"/>
          </p:nvPr>
        </p:nvSpPr>
        <p:spPr>
          <a:xfrm>
            <a:off x="3423750" y="2150202"/>
            <a:ext cx="2296500" cy="4572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5" name="Google Shape;315;p24"/>
          <p:cNvSpPr txBox="1"/>
          <p:nvPr>
            <p:ph idx="4" type="subTitle"/>
          </p:nvPr>
        </p:nvSpPr>
        <p:spPr>
          <a:xfrm>
            <a:off x="3423750" y="3904025"/>
            <a:ext cx="2296500" cy="45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6" name="Google Shape;316;p24"/>
          <p:cNvSpPr txBox="1"/>
          <p:nvPr>
            <p:ph hasCustomPrompt="1" idx="5" type="title"/>
          </p:nvPr>
        </p:nvSpPr>
        <p:spPr>
          <a:xfrm>
            <a:off x="3423750" y="3365703"/>
            <a:ext cx="2296500" cy="4572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lgn="ctr">
              <a:spcBef>
                <a:spcPts val="0"/>
              </a:spcBef>
              <a:spcAft>
                <a:spcPts val="0"/>
              </a:spcAft>
              <a:buSzPts val="2500"/>
              <a:buFont typeface="Barlow"/>
              <a:buNone/>
              <a:defRPr b="1" sz="2500">
                <a:latin typeface="Barlow"/>
                <a:ea typeface="Barlow"/>
                <a:cs typeface="Barlow"/>
                <a:sym typeface="Barlow"/>
              </a:defRPr>
            </a:lvl2pPr>
            <a:lvl3pPr lvl="2" rtl="0" algn="ctr">
              <a:spcBef>
                <a:spcPts val="0"/>
              </a:spcBef>
              <a:spcAft>
                <a:spcPts val="0"/>
              </a:spcAft>
              <a:buSzPts val="2500"/>
              <a:buFont typeface="Barlow"/>
              <a:buNone/>
              <a:defRPr b="1" sz="2500">
                <a:latin typeface="Barlow"/>
                <a:ea typeface="Barlow"/>
                <a:cs typeface="Barlow"/>
                <a:sym typeface="Barlow"/>
              </a:defRPr>
            </a:lvl3pPr>
            <a:lvl4pPr lvl="3" rtl="0" algn="ctr">
              <a:spcBef>
                <a:spcPts val="0"/>
              </a:spcBef>
              <a:spcAft>
                <a:spcPts val="0"/>
              </a:spcAft>
              <a:buSzPts val="2500"/>
              <a:buFont typeface="Barlow"/>
              <a:buNone/>
              <a:defRPr b="1" sz="2500">
                <a:latin typeface="Barlow"/>
                <a:ea typeface="Barlow"/>
                <a:cs typeface="Barlow"/>
                <a:sym typeface="Barlow"/>
              </a:defRPr>
            </a:lvl4pPr>
            <a:lvl5pPr lvl="4" rtl="0" algn="ctr">
              <a:spcBef>
                <a:spcPts val="0"/>
              </a:spcBef>
              <a:spcAft>
                <a:spcPts val="0"/>
              </a:spcAft>
              <a:buSzPts val="2500"/>
              <a:buFont typeface="Barlow"/>
              <a:buNone/>
              <a:defRPr b="1" sz="2500">
                <a:latin typeface="Barlow"/>
                <a:ea typeface="Barlow"/>
                <a:cs typeface="Barlow"/>
                <a:sym typeface="Barlow"/>
              </a:defRPr>
            </a:lvl5pPr>
            <a:lvl6pPr lvl="5" rtl="0" algn="ctr">
              <a:spcBef>
                <a:spcPts val="0"/>
              </a:spcBef>
              <a:spcAft>
                <a:spcPts val="0"/>
              </a:spcAft>
              <a:buSzPts val="2500"/>
              <a:buFont typeface="Barlow"/>
              <a:buNone/>
              <a:defRPr b="1" sz="2500">
                <a:latin typeface="Barlow"/>
                <a:ea typeface="Barlow"/>
                <a:cs typeface="Barlow"/>
                <a:sym typeface="Barlow"/>
              </a:defRPr>
            </a:lvl6pPr>
            <a:lvl7pPr lvl="6" rtl="0" algn="ctr">
              <a:spcBef>
                <a:spcPts val="0"/>
              </a:spcBef>
              <a:spcAft>
                <a:spcPts val="0"/>
              </a:spcAft>
              <a:buSzPts val="2500"/>
              <a:buFont typeface="Barlow"/>
              <a:buNone/>
              <a:defRPr b="1" sz="2500">
                <a:latin typeface="Barlow"/>
                <a:ea typeface="Barlow"/>
                <a:cs typeface="Barlow"/>
                <a:sym typeface="Barlow"/>
              </a:defRPr>
            </a:lvl7pPr>
            <a:lvl8pPr lvl="7" rtl="0" algn="ctr">
              <a:spcBef>
                <a:spcPts val="0"/>
              </a:spcBef>
              <a:spcAft>
                <a:spcPts val="0"/>
              </a:spcAft>
              <a:buSzPts val="2500"/>
              <a:buFont typeface="Barlow"/>
              <a:buNone/>
              <a:defRPr b="1" sz="2500">
                <a:latin typeface="Barlow"/>
                <a:ea typeface="Barlow"/>
                <a:cs typeface="Barlow"/>
                <a:sym typeface="Barlow"/>
              </a:defRPr>
            </a:lvl8pPr>
            <a:lvl9pPr lvl="8" rtl="0" algn="ctr">
              <a:spcBef>
                <a:spcPts val="0"/>
              </a:spcBef>
              <a:spcAft>
                <a:spcPts val="0"/>
              </a:spcAft>
              <a:buSzPts val="2500"/>
              <a:buFont typeface="Barlow"/>
              <a:buNone/>
              <a:defRPr b="1" sz="2500">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3570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4"/>
          <p:cNvSpPr/>
          <p:nvPr/>
        </p:nvSpPr>
        <p:spPr>
          <a:xfrm>
            <a:off x="6810278"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p:nvPr/>
        </p:nvSpPr>
        <p:spPr>
          <a:xfrm>
            <a:off x="6896029"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105579" y="1500450"/>
            <a:ext cx="1038298" cy="356872"/>
          </a:xfrm>
          <a:custGeom>
            <a:rect b="b" l="l" r="r" t="t"/>
            <a:pathLst>
              <a:path extrusionOk="0" h="2775" w="2882">
                <a:moveTo>
                  <a:pt x="1" y="0"/>
                </a:moveTo>
                <a:lnTo>
                  <a:pt x="1" y="2774"/>
                </a:lnTo>
                <a:lnTo>
                  <a:pt x="2882" y="2774"/>
                </a:lnTo>
                <a:lnTo>
                  <a:pt x="2882" y="0"/>
                </a:lnTo>
                <a:close/>
              </a:path>
            </a:pathLst>
          </a:custGeom>
          <a:solidFill>
            <a:srgbClr val="FFFFFF">
              <a:alpha val="5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6739789" y="3268775"/>
            <a:ext cx="1104128"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8" y="3268775"/>
            <a:ext cx="1038298" cy="355450"/>
          </a:xfrm>
          <a:custGeom>
            <a:rect b="b" l="l" r="r" t="t"/>
            <a:pathLst>
              <a:path extrusionOk="0" h="2764" w="2882">
                <a:moveTo>
                  <a:pt x="0" y="1"/>
                </a:moveTo>
                <a:lnTo>
                  <a:pt x="0" y="2763"/>
                </a:lnTo>
                <a:lnTo>
                  <a:pt x="2881" y="2763"/>
                </a:lnTo>
                <a:lnTo>
                  <a:pt x="2881" y="1"/>
                </a:lnTo>
                <a:close/>
              </a:path>
            </a:pathLst>
          </a:custGeom>
          <a:solidFill>
            <a:srgbClr val="FFFFFF">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4"/>
          <p:cNvSpPr/>
          <p:nvPr/>
        </p:nvSpPr>
        <p:spPr>
          <a:xfrm>
            <a:off x="10"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4"/>
          <p:cNvSpPr/>
          <p:nvPr/>
        </p:nvSpPr>
        <p:spPr>
          <a:xfrm>
            <a:off x="1299972" y="1500450"/>
            <a:ext cx="490621" cy="356872"/>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4"/>
          <p:cNvSpPr/>
          <p:nvPr/>
        </p:nvSpPr>
        <p:spPr>
          <a:xfrm>
            <a:off x="0" y="3268775"/>
            <a:ext cx="667651" cy="355450"/>
          </a:xfrm>
          <a:custGeom>
            <a:rect b="b" l="l" r="r" t="t"/>
            <a:pathLst>
              <a:path extrusionOk="0" h="2764" w="2882">
                <a:moveTo>
                  <a:pt x="0" y="1"/>
                </a:moveTo>
                <a:lnTo>
                  <a:pt x="0" y="2763"/>
                </a:lnTo>
                <a:lnTo>
                  <a:pt x="2881" y="2763"/>
                </a:lnTo>
                <a:lnTo>
                  <a:pt x="2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7960123" y="323033"/>
            <a:ext cx="1183740" cy="355315"/>
          </a:xfrm>
          <a:custGeom>
            <a:rect b="b" l="l" r="r" t="t"/>
            <a:pathLst>
              <a:path extrusionOk="0" h="2763" w="9205">
                <a:moveTo>
                  <a:pt x="1" y="0"/>
                </a:moveTo>
                <a:lnTo>
                  <a:pt x="1" y="2762"/>
                </a:lnTo>
                <a:lnTo>
                  <a:pt x="9204" y="2762"/>
                </a:lnTo>
                <a:lnTo>
                  <a:pt x="92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7173125" y="912516"/>
            <a:ext cx="1970757" cy="355315"/>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7173125" y="2089940"/>
            <a:ext cx="1970757" cy="356858"/>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0" y="2089940"/>
            <a:ext cx="552969" cy="356858"/>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773245" y="1500456"/>
            <a:ext cx="370618" cy="356858"/>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8039723" y="3268778"/>
            <a:ext cx="1104138" cy="355443"/>
          </a:xfrm>
          <a:custGeom>
            <a:rect b="b" l="l" r="r" t="t"/>
            <a:pathLst>
              <a:path extrusionOk="0" h="2764" w="8586">
                <a:moveTo>
                  <a:pt x="1" y="1"/>
                </a:moveTo>
                <a:lnTo>
                  <a:pt x="1" y="2763"/>
                </a:lnTo>
                <a:lnTo>
                  <a:pt x="8585" y="2763"/>
                </a:lnTo>
                <a:lnTo>
                  <a:pt x="85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7555951" y="3858262"/>
            <a:ext cx="1587922" cy="355315"/>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0" y="4446202"/>
            <a:ext cx="1183740" cy="356858"/>
          </a:xfrm>
          <a:custGeom>
            <a:rect b="b" l="l" r="r" t="t"/>
            <a:pathLst>
              <a:path extrusionOk="0" h="2775" w="9205">
                <a:moveTo>
                  <a:pt x="1" y="1"/>
                </a:moveTo>
                <a:lnTo>
                  <a:pt x="1" y="2775"/>
                </a:lnTo>
                <a:lnTo>
                  <a:pt x="9204" y="2775"/>
                </a:lnTo>
                <a:lnTo>
                  <a:pt x="920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0" y="3858262"/>
            <a:ext cx="1970757" cy="355315"/>
          </a:xfrm>
          <a:custGeom>
            <a:rect b="b" l="l" r="r" t="t"/>
            <a:pathLst>
              <a:path extrusionOk="0" h="2763" w="15325">
                <a:moveTo>
                  <a:pt x="1" y="1"/>
                </a:moveTo>
                <a:lnTo>
                  <a:pt x="1" y="2763"/>
                </a:lnTo>
                <a:lnTo>
                  <a:pt x="15324" y="2763"/>
                </a:lnTo>
                <a:lnTo>
                  <a:pt x="153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2325759" y="3858262"/>
            <a:ext cx="866747" cy="355315"/>
          </a:xfrm>
          <a:custGeom>
            <a:rect b="b" l="l" r="r" t="t"/>
            <a:pathLst>
              <a:path extrusionOk="0" h="2763" w="6740">
                <a:moveTo>
                  <a:pt x="1" y="1"/>
                </a:moveTo>
                <a:lnTo>
                  <a:pt x="1" y="2763"/>
                </a:lnTo>
                <a:lnTo>
                  <a:pt x="6739" y="2763"/>
                </a:lnTo>
                <a:lnTo>
                  <a:pt x="6739"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0" y="2679300"/>
            <a:ext cx="148591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896262" y="3268778"/>
            <a:ext cx="370618" cy="355443"/>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0" y="1500456"/>
            <a:ext cx="1104138" cy="356858"/>
          </a:xfrm>
          <a:custGeom>
            <a:rect b="b" l="l" r="r" t="t"/>
            <a:pathLst>
              <a:path extrusionOk="0" h="2775" w="8586">
                <a:moveTo>
                  <a:pt x="1" y="0"/>
                </a:moveTo>
                <a:lnTo>
                  <a:pt x="1" y="2774"/>
                </a:lnTo>
                <a:lnTo>
                  <a:pt x="8585" y="2774"/>
                </a:lnTo>
                <a:lnTo>
                  <a:pt x="8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359324" y="912525"/>
            <a:ext cx="1228595" cy="355301"/>
          </a:xfrm>
          <a:custGeom>
            <a:rect b="b" l="l" r="r" t="t"/>
            <a:pathLst>
              <a:path extrusionOk="0" h="2763" w="12348">
                <a:moveTo>
                  <a:pt x="1" y="0"/>
                </a:moveTo>
                <a:lnTo>
                  <a:pt x="1" y="2762"/>
                </a:lnTo>
                <a:lnTo>
                  <a:pt x="12348" y="2762"/>
                </a:lnTo>
                <a:lnTo>
                  <a:pt x="123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395565" y="323033"/>
            <a:ext cx="2171240" cy="355315"/>
          </a:xfrm>
          <a:custGeom>
            <a:rect b="b" l="l" r="r" t="t"/>
            <a:pathLst>
              <a:path extrusionOk="0" h="2763" w="16884">
                <a:moveTo>
                  <a:pt x="1" y="0"/>
                </a:moveTo>
                <a:lnTo>
                  <a:pt x="1" y="2762"/>
                </a:lnTo>
                <a:lnTo>
                  <a:pt x="16884" y="2762"/>
                </a:lnTo>
                <a:lnTo>
                  <a:pt x="168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5729396" y="3858262"/>
            <a:ext cx="1600139" cy="355315"/>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577072" y="4446200"/>
            <a:ext cx="3118770" cy="356851"/>
          </a:xfrm>
          <a:custGeom>
            <a:rect b="b" l="l" r="r" t="t"/>
            <a:pathLst>
              <a:path extrusionOk="0" h="2775" w="16884">
                <a:moveTo>
                  <a:pt x="0" y="1"/>
                </a:moveTo>
                <a:lnTo>
                  <a:pt x="0" y="2775"/>
                </a:lnTo>
                <a:lnTo>
                  <a:pt x="16883" y="2775"/>
                </a:lnTo>
                <a:lnTo>
                  <a:pt x="16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txBox="1"/>
          <p:nvPr>
            <p:ph type="title"/>
          </p:nvPr>
        </p:nvSpPr>
        <p:spPr>
          <a:xfrm>
            <a:off x="454800" y="2714625"/>
            <a:ext cx="8425200" cy="447900"/>
          </a:xfrm>
          <a:prstGeom prst="rect">
            <a:avLst/>
          </a:prstGeom>
        </p:spPr>
        <p:txBody>
          <a:bodyPr anchorCtr="0" anchor="ctr" bIns="0" lIns="91425" spcFirstLastPara="1" rIns="91425"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7" name="Google Shape;87;p4"/>
          <p:cNvSpPr txBox="1"/>
          <p:nvPr>
            <p:ph hasCustomPrompt="1" idx="2" type="title"/>
          </p:nvPr>
        </p:nvSpPr>
        <p:spPr>
          <a:xfrm>
            <a:off x="454800" y="2150850"/>
            <a:ext cx="8425200" cy="489600"/>
          </a:xfrm>
          <a:prstGeom prst="rect">
            <a:avLst/>
          </a:prstGeom>
        </p:spPr>
        <p:txBody>
          <a:bodyPr anchorCtr="0" anchor="b" bIns="0" lIns="91425" spcFirstLastPara="1" rIns="91425" wrap="square" tIns="0">
            <a:noAutofit/>
          </a:bodyPr>
          <a:lstStyle>
            <a:lvl1pPr lvl="0" rtl="0" algn="ctr">
              <a:spcBef>
                <a:spcPts val="0"/>
              </a:spcBef>
              <a:spcAft>
                <a:spcPts val="0"/>
              </a:spcAft>
              <a:buClr>
                <a:schemeClr val="dk2"/>
              </a:buClr>
              <a:buSzPts val="8000"/>
              <a:buNone/>
              <a:defRPr sz="8000">
                <a:solidFill>
                  <a:schemeClr val="dk2"/>
                </a:solidFill>
              </a:defRPr>
            </a:lvl1pPr>
            <a:lvl2pPr lvl="1" rtl="0" algn="ctr">
              <a:spcBef>
                <a:spcPts val="0"/>
              </a:spcBef>
              <a:spcAft>
                <a:spcPts val="0"/>
              </a:spcAft>
              <a:buSzPts val="12500"/>
              <a:buFont typeface="Overpass Mono"/>
              <a:buNone/>
              <a:defRPr b="1" sz="12500">
                <a:latin typeface="Overpass Mono"/>
                <a:ea typeface="Overpass Mono"/>
                <a:cs typeface="Overpass Mono"/>
                <a:sym typeface="Overpass Mono"/>
              </a:defRPr>
            </a:lvl2pPr>
            <a:lvl3pPr lvl="2" rtl="0" algn="ctr">
              <a:spcBef>
                <a:spcPts val="0"/>
              </a:spcBef>
              <a:spcAft>
                <a:spcPts val="0"/>
              </a:spcAft>
              <a:buSzPts val="12500"/>
              <a:buFont typeface="Overpass Mono"/>
              <a:buNone/>
              <a:defRPr b="1" sz="12500">
                <a:latin typeface="Overpass Mono"/>
                <a:ea typeface="Overpass Mono"/>
                <a:cs typeface="Overpass Mono"/>
                <a:sym typeface="Overpass Mono"/>
              </a:defRPr>
            </a:lvl3pPr>
            <a:lvl4pPr lvl="3" rtl="0" algn="ctr">
              <a:spcBef>
                <a:spcPts val="0"/>
              </a:spcBef>
              <a:spcAft>
                <a:spcPts val="0"/>
              </a:spcAft>
              <a:buSzPts val="12500"/>
              <a:buFont typeface="Overpass Mono"/>
              <a:buNone/>
              <a:defRPr b="1" sz="12500">
                <a:latin typeface="Overpass Mono"/>
                <a:ea typeface="Overpass Mono"/>
                <a:cs typeface="Overpass Mono"/>
                <a:sym typeface="Overpass Mono"/>
              </a:defRPr>
            </a:lvl4pPr>
            <a:lvl5pPr lvl="4" rtl="0" algn="ctr">
              <a:spcBef>
                <a:spcPts val="0"/>
              </a:spcBef>
              <a:spcAft>
                <a:spcPts val="0"/>
              </a:spcAft>
              <a:buSzPts val="12500"/>
              <a:buFont typeface="Overpass Mono"/>
              <a:buNone/>
              <a:defRPr b="1" sz="12500">
                <a:latin typeface="Overpass Mono"/>
                <a:ea typeface="Overpass Mono"/>
                <a:cs typeface="Overpass Mono"/>
                <a:sym typeface="Overpass Mono"/>
              </a:defRPr>
            </a:lvl5pPr>
            <a:lvl6pPr lvl="5" rtl="0" algn="ctr">
              <a:spcBef>
                <a:spcPts val="0"/>
              </a:spcBef>
              <a:spcAft>
                <a:spcPts val="0"/>
              </a:spcAft>
              <a:buSzPts val="12500"/>
              <a:buFont typeface="Overpass Mono"/>
              <a:buNone/>
              <a:defRPr b="1" sz="12500">
                <a:latin typeface="Overpass Mono"/>
                <a:ea typeface="Overpass Mono"/>
                <a:cs typeface="Overpass Mono"/>
                <a:sym typeface="Overpass Mono"/>
              </a:defRPr>
            </a:lvl6pPr>
            <a:lvl7pPr lvl="6" rtl="0" algn="ctr">
              <a:spcBef>
                <a:spcPts val="0"/>
              </a:spcBef>
              <a:spcAft>
                <a:spcPts val="0"/>
              </a:spcAft>
              <a:buSzPts val="12500"/>
              <a:buFont typeface="Overpass Mono"/>
              <a:buNone/>
              <a:defRPr b="1" sz="12500">
                <a:latin typeface="Overpass Mono"/>
                <a:ea typeface="Overpass Mono"/>
                <a:cs typeface="Overpass Mono"/>
                <a:sym typeface="Overpass Mono"/>
              </a:defRPr>
            </a:lvl7pPr>
            <a:lvl8pPr lvl="7" rtl="0" algn="ctr">
              <a:spcBef>
                <a:spcPts val="0"/>
              </a:spcBef>
              <a:spcAft>
                <a:spcPts val="0"/>
              </a:spcAft>
              <a:buSzPts val="12500"/>
              <a:buFont typeface="Overpass Mono"/>
              <a:buNone/>
              <a:defRPr b="1" sz="12500">
                <a:latin typeface="Overpass Mono"/>
                <a:ea typeface="Overpass Mono"/>
                <a:cs typeface="Overpass Mono"/>
                <a:sym typeface="Overpass Mono"/>
              </a:defRPr>
            </a:lvl8pPr>
            <a:lvl9pPr lvl="8" rtl="0" algn="ctr">
              <a:spcBef>
                <a:spcPts val="0"/>
              </a:spcBef>
              <a:spcAft>
                <a:spcPts val="0"/>
              </a:spcAft>
              <a:buSzPts val="12500"/>
              <a:buFont typeface="Overpass Mono"/>
              <a:buNone/>
              <a:defRPr b="1" sz="12500">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sp>
        <p:nvSpPr>
          <p:cNvPr id="89" name="Google Shape;89;p5"/>
          <p:cNvSpPr/>
          <p:nvPr/>
        </p:nvSpPr>
        <p:spPr>
          <a:xfrm>
            <a:off x="0" y="1515825"/>
            <a:ext cx="2943127" cy="241405"/>
          </a:xfrm>
          <a:custGeom>
            <a:rect b="b" l="l" r="r" t="t"/>
            <a:pathLst>
              <a:path extrusionOk="0" h="5859" w="146079">
                <a:moveTo>
                  <a:pt x="1" y="1"/>
                </a:moveTo>
                <a:lnTo>
                  <a:pt x="1" y="5858"/>
                </a:lnTo>
                <a:lnTo>
                  <a:pt x="146079" y="5858"/>
                </a:lnTo>
                <a:lnTo>
                  <a:pt x="1460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txBox="1"/>
          <p:nvPr>
            <p:ph idx="1" type="body"/>
          </p:nvPr>
        </p:nvSpPr>
        <p:spPr>
          <a:xfrm>
            <a:off x="609499" y="1973025"/>
            <a:ext cx="3512700" cy="2130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Font typeface="Raleway Thin"/>
              <a:buChar char="●"/>
              <a:defRPr sz="1600"/>
            </a:lvl1pPr>
            <a:lvl2pPr indent="-330200" lvl="1" marL="914400" rtl="0">
              <a:spcBef>
                <a:spcPts val="0"/>
              </a:spcBef>
              <a:spcAft>
                <a:spcPts val="0"/>
              </a:spcAft>
              <a:buSzPts val="1600"/>
              <a:buFont typeface="Nunito Light"/>
              <a:buChar char="○"/>
              <a:defRPr sz="1600"/>
            </a:lvl2pPr>
            <a:lvl3pPr indent="-330200" lvl="2" marL="1371600" rtl="0">
              <a:spcBef>
                <a:spcPts val="1600"/>
              </a:spcBef>
              <a:spcAft>
                <a:spcPts val="0"/>
              </a:spcAft>
              <a:buSzPts val="1600"/>
              <a:buFont typeface="Nunito Light"/>
              <a:buChar char="■"/>
              <a:defRPr sz="1600"/>
            </a:lvl3pPr>
            <a:lvl4pPr indent="-330200" lvl="3" marL="1828800" rtl="0">
              <a:spcBef>
                <a:spcPts val="1600"/>
              </a:spcBef>
              <a:spcAft>
                <a:spcPts val="0"/>
              </a:spcAft>
              <a:buSzPts val="1600"/>
              <a:buFont typeface="Nunito Light"/>
              <a:buChar char="●"/>
              <a:defRPr sz="1600"/>
            </a:lvl4pPr>
            <a:lvl5pPr indent="-330200" lvl="4" marL="2286000" rtl="0">
              <a:spcBef>
                <a:spcPts val="1600"/>
              </a:spcBef>
              <a:spcAft>
                <a:spcPts val="0"/>
              </a:spcAft>
              <a:buSzPts val="1600"/>
              <a:buFont typeface="Nunito Light"/>
              <a:buChar char="○"/>
              <a:defRPr sz="1600"/>
            </a:lvl5pPr>
            <a:lvl6pPr indent="-330200" lvl="5" marL="2743200" rtl="0">
              <a:spcBef>
                <a:spcPts val="1600"/>
              </a:spcBef>
              <a:spcAft>
                <a:spcPts val="0"/>
              </a:spcAft>
              <a:buSzPts val="1600"/>
              <a:buFont typeface="Nunito Light"/>
              <a:buChar char="■"/>
              <a:defRPr sz="1600"/>
            </a:lvl6pPr>
            <a:lvl7pPr indent="-330200" lvl="6" marL="3200400" rtl="0">
              <a:spcBef>
                <a:spcPts val="1600"/>
              </a:spcBef>
              <a:spcAft>
                <a:spcPts val="0"/>
              </a:spcAft>
              <a:buSzPts val="1600"/>
              <a:buFont typeface="Nunito Light"/>
              <a:buChar char="●"/>
              <a:defRPr sz="1600"/>
            </a:lvl7pPr>
            <a:lvl8pPr indent="-330200" lvl="7" marL="3657600" rtl="0">
              <a:spcBef>
                <a:spcPts val="1600"/>
              </a:spcBef>
              <a:spcAft>
                <a:spcPts val="0"/>
              </a:spcAft>
              <a:buSzPts val="1600"/>
              <a:buFont typeface="Nunito Light"/>
              <a:buChar char="○"/>
              <a:defRPr sz="1600"/>
            </a:lvl8pPr>
            <a:lvl9pPr indent="-330200" lvl="8" marL="4114800" rtl="0">
              <a:spcBef>
                <a:spcPts val="1600"/>
              </a:spcBef>
              <a:spcAft>
                <a:spcPts val="1600"/>
              </a:spcAft>
              <a:buSzPts val="1600"/>
              <a:buFont typeface="Nunito Light"/>
              <a:buChar char="■"/>
              <a:defRPr sz="1600"/>
            </a:lvl9pPr>
          </a:lstStyle>
          <a:p/>
        </p:txBody>
      </p:sp>
      <p:sp>
        <p:nvSpPr>
          <p:cNvPr id="91" name="Google Shape;91;p5"/>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6"/>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94" name="Google Shape;94;p6"/>
          <p:cNvSpPr txBox="1"/>
          <p:nvPr>
            <p:ph idx="1" type="subTitle"/>
          </p:nvPr>
        </p:nvSpPr>
        <p:spPr>
          <a:xfrm>
            <a:off x="277357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5" name="Google Shape;95;p6"/>
          <p:cNvSpPr txBox="1"/>
          <p:nvPr>
            <p:ph idx="2" type="title"/>
          </p:nvPr>
        </p:nvSpPr>
        <p:spPr>
          <a:xfrm>
            <a:off x="2646050" y="2523698"/>
            <a:ext cx="2481300" cy="524400"/>
          </a:xfrm>
          <a:prstGeom prst="rect">
            <a:avLst/>
          </a:prstGeom>
          <a:solidFill>
            <a:schemeClr val="dk2"/>
          </a:solidFill>
        </p:spPr>
        <p:txBody>
          <a:bodyPr anchorCtr="0" anchor="b" bIns="91425" lIns="91425" spcFirstLastPara="1" rIns="91425" wrap="square" tIns="91425">
            <a:noAutofit/>
          </a:bodyPr>
          <a:lstStyle>
            <a:lvl1pPr lvl="0" rtl="0" algn="ctr">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6" name="Google Shape;96;p6"/>
          <p:cNvSpPr txBox="1"/>
          <p:nvPr>
            <p:ph idx="3" type="subTitle"/>
          </p:nvPr>
        </p:nvSpPr>
        <p:spPr>
          <a:xfrm>
            <a:off x="6070225" y="3109000"/>
            <a:ext cx="2226600" cy="8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p:txBody>
      </p:sp>
      <p:sp>
        <p:nvSpPr>
          <p:cNvPr id="97" name="Google Shape;97;p6"/>
          <p:cNvSpPr txBox="1"/>
          <p:nvPr>
            <p:ph idx="4" type="title"/>
          </p:nvPr>
        </p:nvSpPr>
        <p:spPr>
          <a:xfrm>
            <a:off x="5942650" y="2523676"/>
            <a:ext cx="2481300" cy="524400"/>
          </a:xfrm>
          <a:prstGeom prst="rect">
            <a:avLst/>
          </a:prstGeom>
          <a:solidFill>
            <a:schemeClr val="lt2"/>
          </a:solidFill>
        </p:spPr>
        <p:txBody>
          <a:bodyPr anchorCtr="0" anchor="b" bIns="91425" lIns="91425" spcFirstLastPara="1" rIns="91425" wrap="square" tIns="91425">
            <a:noAutofit/>
          </a:bodyPr>
          <a:lstStyle>
            <a:lvl1pPr lvl="0" rtl="0" algn="ctr">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p:txBody>
      </p:sp>
      <p:sp>
        <p:nvSpPr>
          <p:cNvPr id="98" name="Google Shape;98;p6"/>
          <p:cNvSpPr/>
          <p:nvPr/>
        </p:nvSpPr>
        <p:spPr>
          <a:xfrm flipH="1">
            <a:off x="7772389" y="0"/>
            <a:ext cx="1371614" cy="356851"/>
          </a:xfrm>
          <a:custGeom>
            <a:rect b="b" l="l" r="r" t="t"/>
            <a:pathLst>
              <a:path extrusionOk="0" h="2775" w="16884">
                <a:moveTo>
                  <a:pt x="0" y="1"/>
                </a:moveTo>
                <a:lnTo>
                  <a:pt x="0" y="2775"/>
                </a:lnTo>
                <a:lnTo>
                  <a:pt x="16883" y="2775"/>
                </a:lnTo>
                <a:lnTo>
                  <a:pt x="16883"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8"/>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03" name="Google Shape;103;p8"/>
          <p:cNvSpPr txBox="1"/>
          <p:nvPr>
            <p:ph idx="1" type="subTitle"/>
          </p:nvPr>
        </p:nvSpPr>
        <p:spPr>
          <a:xfrm flipH="1">
            <a:off x="1456725" y="1617100"/>
            <a:ext cx="1960800" cy="1037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04" name="Google Shape;104;p8"/>
          <p:cNvSpPr/>
          <p:nvPr/>
        </p:nvSpPr>
        <p:spPr>
          <a:xfrm>
            <a:off x="0" y="2689849"/>
            <a:ext cx="2770896" cy="1033530"/>
          </a:xfrm>
          <a:custGeom>
            <a:rect b="b" l="l" r="r" t="t"/>
            <a:pathLst>
              <a:path extrusionOk="0" h="5847" w="106491">
                <a:moveTo>
                  <a:pt x="1" y="0"/>
                </a:moveTo>
                <a:lnTo>
                  <a:pt x="1" y="5846"/>
                </a:lnTo>
                <a:lnTo>
                  <a:pt x="106490" y="5846"/>
                </a:lnTo>
                <a:lnTo>
                  <a:pt x="106490"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p:cNvSpPr/>
          <p:nvPr/>
        </p:nvSpPr>
        <p:spPr>
          <a:xfrm>
            <a:off x="0" y="0"/>
            <a:ext cx="1278158" cy="442823"/>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principal">
  <p:cSld name="MAIN_POINT_1">
    <p:bg>
      <p:bgPr>
        <a:solidFill>
          <a:schemeClr val="dk1"/>
        </a:solidFill>
      </p:bgPr>
    </p:bg>
    <p:spTree>
      <p:nvGrpSpPr>
        <p:cNvPr id="106" name="Shape 106"/>
        <p:cNvGrpSpPr/>
        <p:nvPr/>
      </p:nvGrpSpPr>
      <p:grpSpPr>
        <a:xfrm>
          <a:off x="0" y="0"/>
          <a:ext cx="0" cy="0"/>
          <a:chOff x="0" y="0"/>
          <a:chExt cx="0" cy="0"/>
        </a:xfrm>
      </p:grpSpPr>
      <p:sp>
        <p:nvSpPr>
          <p:cNvPr id="107" name="Google Shape;107;p9"/>
          <p:cNvSpPr/>
          <p:nvPr/>
        </p:nvSpPr>
        <p:spPr>
          <a:xfrm flipH="1">
            <a:off x="27" y="323033"/>
            <a:ext cx="1183740" cy="355315"/>
          </a:xfrm>
          <a:custGeom>
            <a:rect b="b" l="l" r="r" t="t"/>
            <a:pathLst>
              <a:path extrusionOk="0" h="2763" w="9205">
                <a:moveTo>
                  <a:pt x="1" y="0"/>
                </a:moveTo>
                <a:lnTo>
                  <a:pt x="1" y="2762"/>
                </a:lnTo>
                <a:lnTo>
                  <a:pt x="9204" y="2762"/>
                </a:lnTo>
                <a:lnTo>
                  <a:pt x="9204"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flipH="1">
            <a:off x="3" y="912525"/>
            <a:ext cx="3076570" cy="355301"/>
          </a:xfrm>
          <a:custGeom>
            <a:rect b="b" l="l" r="r" t="t"/>
            <a:pathLst>
              <a:path extrusionOk="0" h="2763" w="15325">
                <a:moveTo>
                  <a:pt x="1" y="0"/>
                </a:moveTo>
                <a:lnTo>
                  <a:pt x="1" y="2762"/>
                </a:lnTo>
                <a:lnTo>
                  <a:pt x="15324" y="2762"/>
                </a:lnTo>
                <a:lnTo>
                  <a:pt x="15324"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flipH="1">
            <a:off x="-4" y="2089950"/>
            <a:ext cx="1766704" cy="356851"/>
          </a:xfrm>
          <a:custGeom>
            <a:rect b="b" l="l" r="r" t="t"/>
            <a:pathLst>
              <a:path extrusionOk="0" h="2775" w="15325">
                <a:moveTo>
                  <a:pt x="1" y="0"/>
                </a:moveTo>
                <a:lnTo>
                  <a:pt x="1" y="2774"/>
                </a:lnTo>
                <a:lnTo>
                  <a:pt x="15324" y="2774"/>
                </a:lnTo>
                <a:lnTo>
                  <a:pt x="15324"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flipH="1">
            <a:off x="6715125" y="2089950"/>
            <a:ext cx="2071751" cy="356851"/>
          </a:xfrm>
          <a:custGeom>
            <a:rect b="b" l="l" r="r" t="t"/>
            <a:pathLst>
              <a:path extrusionOk="0" h="2775" w="4300">
                <a:moveTo>
                  <a:pt x="1" y="0"/>
                </a:moveTo>
                <a:lnTo>
                  <a:pt x="1" y="2774"/>
                </a:lnTo>
                <a:lnTo>
                  <a:pt x="4299" y="2774"/>
                </a:lnTo>
                <a:lnTo>
                  <a:pt x="4299" y="0"/>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flipH="1">
            <a:off x="1229469" y="1500450"/>
            <a:ext cx="1104154" cy="356872"/>
          </a:xfrm>
          <a:custGeom>
            <a:rect b="b" l="l" r="r" t="t"/>
            <a:pathLst>
              <a:path extrusionOk="0" h="2775" w="18027">
                <a:moveTo>
                  <a:pt x="0" y="0"/>
                </a:moveTo>
                <a:lnTo>
                  <a:pt x="0" y="2774"/>
                </a:lnTo>
                <a:lnTo>
                  <a:pt x="18026" y="2774"/>
                </a:lnTo>
                <a:lnTo>
                  <a:pt x="1802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flipH="1">
            <a:off x="66" y="2679300"/>
            <a:ext cx="2247805" cy="355450"/>
          </a:xfrm>
          <a:custGeom>
            <a:rect b="b" l="l" r="r" t="t"/>
            <a:pathLst>
              <a:path extrusionOk="0" h="2764" w="12872">
                <a:moveTo>
                  <a:pt x="1" y="1"/>
                </a:moveTo>
                <a:lnTo>
                  <a:pt x="1" y="2763"/>
                </a:lnTo>
                <a:lnTo>
                  <a:pt x="12871" y="2763"/>
                </a:lnTo>
                <a:lnTo>
                  <a:pt x="12871"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flipH="1">
            <a:off x="23" y="1500450"/>
            <a:ext cx="1038298" cy="356872"/>
          </a:xfrm>
          <a:custGeom>
            <a:rect b="b" l="l" r="r" t="t"/>
            <a:pathLst>
              <a:path extrusionOk="0" h="2775" w="2882">
                <a:moveTo>
                  <a:pt x="1" y="0"/>
                </a:moveTo>
                <a:lnTo>
                  <a:pt x="1" y="2774"/>
                </a:lnTo>
                <a:lnTo>
                  <a:pt x="2882" y="2774"/>
                </a:lnTo>
                <a:lnTo>
                  <a:pt x="2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flipH="1">
            <a:off x="29" y="3268778"/>
            <a:ext cx="1104138" cy="355443"/>
          </a:xfrm>
          <a:custGeom>
            <a:rect b="b" l="l" r="r" t="t"/>
            <a:pathLst>
              <a:path extrusionOk="0" h="2764" w="8586">
                <a:moveTo>
                  <a:pt x="1" y="1"/>
                </a:moveTo>
                <a:lnTo>
                  <a:pt x="1" y="2763"/>
                </a:lnTo>
                <a:lnTo>
                  <a:pt x="8585" y="2763"/>
                </a:lnTo>
                <a:lnTo>
                  <a:pt x="8585" y="1"/>
                </a:lnTo>
                <a:close/>
              </a:path>
            </a:pathLst>
          </a:custGeom>
          <a:solidFill>
            <a:srgbClr val="FFFFFF">
              <a:alpha val="1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flipH="1">
            <a:off x="1299941" y="3268775"/>
            <a:ext cx="490759" cy="355450"/>
          </a:xfrm>
          <a:custGeom>
            <a:rect b="b" l="l" r="r" t="t"/>
            <a:pathLst>
              <a:path extrusionOk="0" h="2764" w="18396">
                <a:moveTo>
                  <a:pt x="1" y="1"/>
                </a:moveTo>
                <a:lnTo>
                  <a:pt x="1" y="2763"/>
                </a:lnTo>
                <a:lnTo>
                  <a:pt x="18396" y="2763"/>
                </a:lnTo>
                <a:lnTo>
                  <a:pt x="18396"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flipH="1">
            <a:off x="13" y="3858250"/>
            <a:ext cx="1457311" cy="355322"/>
          </a:xfrm>
          <a:custGeom>
            <a:rect b="b" l="l" r="r" t="t"/>
            <a:pathLst>
              <a:path extrusionOk="0" h="2763" w="12348">
                <a:moveTo>
                  <a:pt x="0" y="1"/>
                </a:moveTo>
                <a:lnTo>
                  <a:pt x="0" y="2763"/>
                </a:lnTo>
                <a:lnTo>
                  <a:pt x="12347" y="2763"/>
                </a:lnTo>
                <a:lnTo>
                  <a:pt x="12347"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flipH="1">
            <a:off x="7377202" y="3858250"/>
            <a:ext cx="1766704" cy="355322"/>
          </a:xfrm>
          <a:custGeom>
            <a:rect b="b" l="l" r="r" t="t"/>
            <a:pathLst>
              <a:path extrusionOk="0" h="2763" w="15325">
                <a:moveTo>
                  <a:pt x="1" y="1"/>
                </a:moveTo>
                <a:lnTo>
                  <a:pt x="1" y="2763"/>
                </a:lnTo>
                <a:lnTo>
                  <a:pt x="15324" y="2763"/>
                </a:lnTo>
                <a:lnTo>
                  <a:pt x="15324"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flipH="1">
            <a:off x="7488607" y="2679300"/>
            <a:ext cx="1655292" cy="355450"/>
          </a:xfrm>
          <a:custGeom>
            <a:rect b="b" l="l" r="r" t="t"/>
            <a:pathLst>
              <a:path extrusionOk="0" h="2764" w="15325">
                <a:moveTo>
                  <a:pt x="1" y="1"/>
                </a:moveTo>
                <a:lnTo>
                  <a:pt x="1" y="2763"/>
                </a:lnTo>
                <a:lnTo>
                  <a:pt x="15324" y="2763"/>
                </a:lnTo>
                <a:lnTo>
                  <a:pt x="15324" y="1"/>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p:cNvSpPr/>
          <p:nvPr/>
        </p:nvSpPr>
        <p:spPr>
          <a:xfrm flipH="1">
            <a:off x="8105584" y="3268775"/>
            <a:ext cx="1038298" cy="355450"/>
          </a:xfrm>
          <a:custGeom>
            <a:rect b="b" l="l" r="r" t="t"/>
            <a:pathLst>
              <a:path extrusionOk="0" h="2764" w="2882">
                <a:moveTo>
                  <a:pt x="0" y="1"/>
                </a:moveTo>
                <a:lnTo>
                  <a:pt x="0" y="2763"/>
                </a:lnTo>
                <a:lnTo>
                  <a:pt x="2881" y="2763"/>
                </a:lnTo>
                <a:lnTo>
                  <a:pt x="2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a:off x="8039752" y="1500456"/>
            <a:ext cx="1104138" cy="356858"/>
          </a:xfrm>
          <a:custGeom>
            <a:rect b="b" l="l" r="r" t="t"/>
            <a:pathLst>
              <a:path extrusionOk="0" h="2775" w="8586">
                <a:moveTo>
                  <a:pt x="1" y="0"/>
                </a:moveTo>
                <a:lnTo>
                  <a:pt x="1" y="2774"/>
                </a:lnTo>
                <a:lnTo>
                  <a:pt x="8585" y="2774"/>
                </a:lnTo>
                <a:lnTo>
                  <a:pt x="8585"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5478250" y="1500456"/>
            <a:ext cx="2365680" cy="356858"/>
          </a:xfrm>
          <a:custGeom>
            <a:rect b="b" l="l" r="r" t="t"/>
            <a:pathLst>
              <a:path extrusionOk="0" h="2775" w="18396">
                <a:moveTo>
                  <a:pt x="0" y="0"/>
                </a:moveTo>
                <a:lnTo>
                  <a:pt x="0" y="2774"/>
                </a:lnTo>
                <a:lnTo>
                  <a:pt x="18396" y="2774"/>
                </a:lnTo>
                <a:lnTo>
                  <a:pt x="18396"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p:nvPr/>
        </p:nvSpPr>
        <p:spPr>
          <a:xfrm flipH="1">
            <a:off x="6896105" y="912525"/>
            <a:ext cx="2247799" cy="355301"/>
          </a:xfrm>
          <a:custGeom>
            <a:rect b="b" l="l" r="r" t="t"/>
            <a:pathLst>
              <a:path extrusionOk="0" h="2763" w="12348">
                <a:moveTo>
                  <a:pt x="1" y="0"/>
                </a:moveTo>
                <a:lnTo>
                  <a:pt x="1" y="2762"/>
                </a:lnTo>
                <a:lnTo>
                  <a:pt x="12348" y="2762"/>
                </a:lnTo>
                <a:lnTo>
                  <a:pt x="12348" y="0"/>
                </a:lnTo>
                <a:close/>
              </a:path>
            </a:pathLst>
          </a:custGeom>
          <a:solidFill>
            <a:srgbClr val="FFFFFF">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3895732" y="323025"/>
            <a:ext cx="4819643" cy="355322"/>
          </a:xfrm>
          <a:custGeom>
            <a:rect b="b" l="l" r="r" t="t"/>
            <a:pathLst>
              <a:path extrusionOk="0" h="2763" w="18087">
                <a:moveTo>
                  <a:pt x="1" y="0"/>
                </a:moveTo>
                <a:lnTo>
                  <a:pt x="1" y="2762"/>
                </a:lnTo>
                <a:lnTo>
                  <a:pt x="18087" y="2762"/>
                </a:lnTo>
                <a:lnTo>
                  <a:pt x="18087" y="0"/>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9"/>
          <p:cNvSpPr/>
          <p:nvPr/>
        </p:nvSpPr>
        <p:spPr>
          <a:xfrm flipH="1">
            <a:off x="2611243" y="4446200"/>
            <a:ext cx="6532757" cy="356851"/>
          </a:xfrm>
          <a:custGeom>
            <a:rect b="b" l="l" r="r" t="t"/>
            <a:pathLst>
              <a:path extrusionOk="0" h="2775" w="16884">
                <a:moveTo>
                  <a:pt x="0" y="1"/>
                </a:moveTo>
                <a:lnTo>
                  <a:pt x="0" y="2775"/>
                </a:lnTo>
                <a:lnTo>
                  <a:pt x="16883" y="2775"/>
                </a:lnTo>
                <a:lnTo>
                  <a:pt x="16883" y="1"/>
                </a:lnTo>
                <a:close/>
              </a:path>
            </a:pathLst>
          </a:custGeom>
          <a:solidFill>
            <a:srgbClr val="FFFFFF">
              <a:alpha val="62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9"/>
          <p:cNvSpPr/>
          <p:nvPr/>
        </p:nvSpPr>
        <p:spPr>
          <a:xfrm>
            <a:off x="2094068" y="1123143"/>
            <a:ext cx="4955589" cy="3012341"/>
          </a:xfrm>
          <a:custGeom>
            <a:rect b="b" l="l" r="r" t="t"/>
            <a:pathLst>
              <a:path extrusionOk="0" h="92191" w="151663">
                <a:moveTo>
                  <a:pt x="0" y="0"/>
                </a:moveTo>
                <a:lnTo>
                  <a:pt x="0" y="92190"/>
                </a:lnTo>
                <a:lnTo>
                  <a:pt x="151662" y="92190"/>
                </a:lnTo>
                <a:lnTo>
                  <a:pt x="151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
          <p:cNvSpPr/>
          <p:nvPr/>
        </p:nvSpPr>
        <p:spPr>
          <a:xfrm>
            <a:off x="4277738" y="1545725"/>
            <a:ext cx="191018" cy="298421"/>
          </a:xfrm>
          <a:custGeom>
            <a:rect b="b" l="l" r="r" t="t"/>
            <a:pathLst>
              <a:path extrusionOk="0" h="9133" w="5846">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4674543" y="1545725"/>
            <a:ext cx="191443" cy="298421"/>
          </a:xfrm>
          <a:custGeom>
            <a:rect b="b" l="l" r="r" t="t"/>
            <a:pathLst>
              <a:path extrusionOk="0" h="9133" w="5859">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4508031" y="1516154"/>
            <a:ext cx="127236" cy="357955"/>
          </a:xfrm>
          <a:custGeom>
            <a:rect b="b" l="l" r="r" t="t"/>
            <a:pathLst>
              <a:path extrusionOk="0" h="10955" w="3894">
                <a:moveTo>
                  <a:pt x="2108" y="1"/>
                </a:moveTo>
                <a:lnTo>
                  <a:pt x="1" y="10597"/>
                </a:lnTo>
                <a:lnTo>
                  <a:pt x="1786" y="10955"/>
                </a:lnTo>
                <a:lnTo>
                  <a:pt x="3894" y="358"/>
                </a:lnTo>
                <a:lnTo>
                  <a:pt x="21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flipH="1">
            <a:off x="1647812" y="3858250"/>
            <a:ext cx="1766688" cy="355322"/>
          </a:xfrm>
          <a:custGeom>
            <a:rect b="b" l="l" r="r" t="t"/>
            <a:pathLst>
              <a:path extrusionOk="0" h="2763" w="12443">
                <a:moveTo>
                  <a:pt x="0" y="1"/>
                </a:moveTo>
                <a:lnTo>
                  <a:pt x="0" y="2763"/>
                </a:lnTo>
                <a:lnTo>
                  <a:pt x="12442" y="2763"/>
                </a:lnTo>
                <a:lnTo>
                  <a:pt x="124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flipH="1">
            <a:off x="6667517" y="3268775"/>
            <a:ext cx="1246883" cy="355450"/>
          </a:xfrm>
          <a:custGeom>
            <a:rect b="b" l="l" r="r" t="t"/>
            <a:pathLst>
              <a:path extrusionOk="0" h="2764" w="18027">
                <a:moveTo>
                  <a:pt x="1" y="1"/>
                </a:moveTo>
                <a:lnTo>
                  <a:pt x="1" y="2763"/>
                </a:lnTo>
                <a:lnTo>
                  <a:pt x="18027" y="2763"/>
                </a:lnTo>
                <a:lnTo>
                  <a:pt x="180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flipH="1">
            <a:off x="5729417" y="912525"/>
            <a:ext cx="985703" cy="355301"/>
          </a:xfrm>
          <a:custGeom>
            <a:rect b="b" l="l" r="r" t="t"/>
            <a:pathLst>
              <a:path extrusionOk="0" h="2763" w="12443">
                <a:moveTo>
                  <a:pt x="1" y="0"/>
                </a:moveTo>
                <a:lnTo>
                  <a:pt x="1" y="2762"/>
                </a:lnTo>
                <a:lnTo>
                  <a:pt x="12443" y="2762"/>
                </a:lnTo>
                <a:lnTo>
                  <a:pt x="12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txBox="1"/>
          <p:nvPr>
            <p:ph idx="1" type="subTitle"/>
          </p:nvPr>
        </p:nvSpPr>
        <p:spPr>
          <a:xfrm flipH="1">
            <a:off x="2521800" y="2340324"/>
            <a:ext cx="4100400" cy="808500"/>
          </a:xfrm>
          <a:prstGeom prst="rect">
            <a:avLst/>
          </a:prstGeom>
        </p:spPr>
        <p:txBody>
          <a:bodyPr anchorCtr="0" anchor="ctr" bIns="0" lIns="91425" spcFirstLastPara="1" rIns="91425" wrap="square" tIns="0">
            <a:noAutofit/>
          </a:bodyPr>
          <a:lstStyle>
            <a:lvl1pPr lvl="0" rtl="0" algn="ctr">
              <a:lnSpc>
                <a:spcPct val="100000"/>
              </a:lnSpc>
              <a:spcBef>
                <a:spcPts val="0"/>
              </a:spcBef>
              <a:spcAft>
                <a:spcPts val="0"/>
              </a:spcAft>
              <a:buClr>
                <a:schemeClr val="dk1"/>
              </a:buClr>
              <a:buSzPts val="1800"/>
              <a:buFont typeface="Overpass Mono"/>
              <a:buNone/>
              <a:defRPr b="1" sz="1600">
                <a:solidFill>
                  <a:schemeClr val="dk1"/>
                </a:solidFill>
                <a:latin typeface="Overpass Mono"/>
                <a:ea typeface="Overpass Mono"/>
                <a:cs typeface="Overpass Mono"/>
                <a:sym typeface="Overpass Mono"/>
              </a:defRPr>
            </a:lvl1pPr>
            <a:lvl2pPr lvl="1" rtl="0" algn="r">
              <a:lnSpc>
                <a:spcPct val="100000"/>
              </a:lnSpc>
              <a:spcBef>
                <a:spcPts val="0"/>
              </a:spcBef>
              <a:spcAft>
                <a:spcPts val="0"/>
              </a:spcAft>
              <a:buClr>
                <a:schemeClr val="dk1"/>
              </a:buClr>
              <a:buSzPts val="1400"/>
              <a:buNone/>
              <a:defRPr>
                <a:solidFill>
                  <a:schemeClr val="dk1"/>
                </a:solidFill>
              </a:defRPr>
            </a:lvl2pPr>
            <a:lvl3pPr lvl="2" rtl="0" algn="r">
              <a:lnSpc>
                <a:spcPct val="100000"/>
              </a:lnSpc>
              <a:spcBef>
                <a:spcPts val="0"/>
              </a:spcBef>
              <a:spcAft>
                <a:spcPts val="0"/>
              </a:spcAft>
              <a:buClr>
                <a:schemeClr val="dk1"/>
              </a:buClr>
              <a:buSzPts val="1400"/>
              <a:buNone/>
              <a:defRPr>
                <a:solidFill>
                  <a:schemeClr val="dk1"/>
                </a:solidFill>
              </a:defRPr>
            </a:lvl3pPr>
            <a:lvl4pPr lvl="3" rtl="0" algn="r">
              <a:lnSpc>
                <a:spcPct val="100000"/>
              </a:lnSpc>
              <a:spcBef>
                <a:spcPts val="0"/>
              </a:spcBef>
              <a:spcAft>
                <a:spcPts val="0"/>
              </a:spcAft>
              <a:buClr>
                <a:schemeClr val="dk1"/>
              </a:buClr>
              <a:buSzPts val="1400"/>
              <a:buNone/>
              <a:defRPr>
                <a:solidFill>
                  <a:schemeClr val="dk1"/>
                </a:solidFill>
              </a:defRPr>
            </a:lvl4pPr>
            <a:lvl5pPr lvl="4" rtl="0" algn="r">
              <a:lnSpc>
                <a:spcPct val="100000"/>
              </a:lnSpc>
              <a:spcBef>
                <a:spcPts val="0"/>
              </a:spcBef>
              <a:spcAft>
                <a:spcPts val="0"/>
              </a:spcAft>
              <a:buClr>
                <a:schemeClr val="dk1"/>
              </a:buClr>
              <a:buSzPts val="1400"/>
              <a:buNone/>
              <a:defRPr>
                <a:solidFill>
                  <a:schemeClr val="dk1"/>
                </a:solidFill>
              </a:defRPr>
            </a:lvl5pPr>
            <a:lvl6pPr lvl="5" rtl="0" algn="r">
              <a:lnSpc>
                <a:spcPct val="100000"/>
              </a:lnSpc>
              <a:spcBef>
                <a:spcPts val="0"/>
              </a:spcBef>
              <a:spcAft>
                <a:spcPts val="0"/>
              </a:spcAft>
              <a:buClr>
                <a:schemeClr val="dk1"/>
              </a:buClr>
              <a:buSzPts val="1400"/>
              <a:buNone/>
              <a:defRPr>
                <a:solidFill>
                  <a:schemeClr val="dk1"/>
                </a:solidFill>
              </a:defRPr>
            </a:lvl6pPr>
            <a:lvl7pPr lvl="6" rtl="0" algn="r">
              <a:lnSpc>
                <a:spcPct val="100000"/>
              </a:lnSpc>
              <a:spcBef>
                <a:spcPts val="0"/>
              </a:spcBef>
              <a:spcAft>
                <a:spcPts val="0"/>
              </a:spcAft>
              <a:buClr>
                <a:schemeClr val="dk1"/>
              </a:buClr>
              <a:buSzPts val="1400"/>
              <a:buNone/>
              <a:defRPr>
                <a:solidFill>
                  <a:schemeClr val="dk1"/>
                </a:solidFill>
              </a:defRPr>
            </a:lvl7pPr>
            <a:lvl8pPr lvl="7" rtl="0" algn="r">
              <a:lnSpc>
                <a:spcPct val="100000"/>
              </a:lnSpc>
              <a:spcBef>
                <a:spcPts val="0"/>
              </a:spcBef>
              <a:spcAft>
                <a:spcPts val="0"/>
              </a:spcAft>
              <a:buClr>
                <a:schemeClr val="dk1"/>
              </a:buClr>
              <a:buSzPts val="1400"/>
              <a:buNone/>
              <a:defRPr>
                <a:solidFill>
                  <a:schemeClr val="dk1"/>
                </a:solidFill>
              </a:defRPr>
            </a:lvl8pPr>
            <a:lvl9pPr lvl="8" rtl="0" algn="r">
              <a:lnSpc>
                <a:spcPct val="100000"/>
              </a:lnSpc>
              <a:spcBef>
                <a:spcPts val="0"/>
              </a:spcBef>
              <a:spcAft>
                <a:spcPts val="0"/>
              </a:spcAft>
              <a:buClr>
                <a:schemeClr val="dk1"/>
              </a:buClr>
              <a:buSzPts val="1400"/>
              <a:buNone/>
              <a:defRPr>
                <a:solidFill>
                  <a:schemeClr val="dk1"/>
                </a:solidFill>
              </a:defRPr>
            </a:lvl9pPr>
          </a:lstStyle>
          <a:p/>
        </p:txBody>
      </p:sp>
      <p:sp>
        <p:nvSpPr>
          <p:cNvPr id="133" name="Google Shape;133;p9"/>
          <p:cNvSpPr txBox="1"/>
          <p:nvPr>
            <p:ph type="title"/>
          </p:nvPr>
        </p:nvSpPr>
        <p:spPr>
          <a:xfrm>
            <a:off x="2521800" y="3221225"/>
            <a:ext cx="4100400" cy="402900"/>
          </a:xfrm>
          <a:prstGeom prst="rect">
            <a:avLst/>
          </a:prstGeom>
        </p:spPr>
        <p:txBody>
          <a:bodyPr anchorCtr="0" anchor="t" bIns="91425" lIns="91425" spcFirstLastPara="1" rIns="91425" wrap="square" tIns="0">
            <a:noAutofit/>
          </a:bodyPr>
          <a:lstStyle>
            <a:lvl1pPr lvl="0" rtl="0" algn="ctr">
              <a:spcBef>
                <a:spcPts val="0"/>
              </a:spcBef>
              <a:spcAft>
                <a:spcPts val="0"/>
              </a:spcAft>
              <a:buNone/>
              <a:defRPr b="0" sz="2200">
                <a:solidFill>
                  <a:schemeClr val="dk1"/>
                </a:solidFill>
                <a:latin typeface="Anaheim"/>
                <a:ea typeface="Anaheim"/>
                <a:cs typeface="Anaheim"/>
                <a:sym typeface="Anaheim"/>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4" name="Shape 134"/>
        <p:cNvGrpSpPr/>
        <p:nvPr/>
      </p:nvGrpSpPr>
      <p:grpSpPr>
        <a:xfrm>
          <a:off x="0" y="0"/>
          <a:ext cx="0" cy="0"/>
          <a:chOff x="0" y="0"/>
          <a:chExt cx="0" cy="0"/>
        </a:xfrm>
      </p:grpSpPr>
      <p:sp>
        <p:nvSpPr>
          <p:cNvPr id="135" name="Google Shape;135;p10"/>
          <p:cNvSpPr txBox="1"/>
          <p:nvPr>
            <p:ph idx="1" type="subTitle"/>
          </p:nvPr>
        </p:nvSpPr>
        <p:spPr>
          <a:xfrm flipH="1">
            <a:off x="5247750" y="2169550"/>
            <a:ext cx="2467500" cy="1455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6" name="Google Shape;136;p10"/>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000">
                <a:solidFill>
                  <a:schemeClr val="dk2"/>
                </a:solidFill>
              </a:defRPr>
            </a:lvl1pPr>
            <a:lvl2pPr lvl="1" rtl="0" algn="ctr">
              <a:spcBef>
                <a:spcPts val="0"/>
              </a:spcBef>
              <a:spcAft>
                <a:spcPts val="0"/>
              </a:spcAft>
              <a:buNone/>
              <a:defRPr sz="3000"/>
            </a:lvl2pPr>
            <a:lvl3pPr lvl="2" rtl="0" algn="ctr">
              <a:spcBef>
                <a:spcPts val="0"/>
              </a:spcBef>
              <a:spcAft>
                <a:spcPts val="0"/>
              </a:spcAft>
              <a:buNone/>
              <a:defRPr sz="3000"/>
            </a:lvl3pPr>
            <a:lvl4pPr lvl="3" rtl="0" algn="ctr">
              <a:spcBef>
                <a:spcPts val="0"/>
              </a:spcBef>
              <a:spcAft>
                <a:spcPts val="0"/>
              </a:spcAft>
              <a:buNone/>
              <a:defRPr sz="3000"/>
            </a:lvl4pPr>
            <a:lvl5pPr lvl="4" rtl="0" algn="ctr">
              <a:spcBef>
                <a:spcPts val="0"/>
              </a:spcBef>
              <a:spcAft>
                <a:spcPts val="0"/>
              </a:spcAft>
              <a:buNone/>
              <a:defRPr sz="3000"/>
            </a:lvl5pPr>
            <a:lvl6pPr lvl="5" rtl="0" algn="ctr">
              <a:spcBef>
                <a:spcPts val="0"/>
              </a:spcBef>
              <a:spcAft>
                <a:spcPts val="0"/>
              </a:spcAft>
              <a:buNone/>
              <a:defRPr sz="3000"/>
            </a:lvl6pPr>
            <a:lvl7pPr lvl="6" rtl="0" algn="ctr">
              <a:spcBef>
                <a:spcPts val="0"/>
              </a:spcBef>
              <a:spcAft>
                <a:spcPts val="0"/>
              </a:spcAft>
              <a:buNone/>
              <a:defRPr sz="3000"/>
            </a:lvl7pPr>
            <a:lvl8pPr lvl="7" rtl="0" algn="ctr">
              <a:spcBef>
                <a:spcPts val="0"/>
              </a:spcBef>
              <a:spcAft>
                <a:spcPts val="0"/>
              </a:spcAft>
              <a:buNone/>
              <a:defRPr sz="3000"/>
            </a:lvl8pPr>
            <a:lvl9pPr lvl="8" rtl="0" algn="ctr">
              <a:spcBef>
                <a:spcPts val="0"/>
              </a:spcBef>
              <a:spcAft>
                <a:spcPts val="0"/>
              </a:spcAft>
              <a:buNone/>
              <a:defRPr sz="3000"/>
            </a:lvl9pPr>
          </a:lstStyle>
          <a:p/>
        </p:txBody>
      </p:sp>
      <p:sp>
        <p:nvSpPr>
          <p:cNvPr id="137" name="Google Shape;137;p10"/>
          <p:cNvSpPr/>
          <p:nvPr/>
        </p:nvSpPr>
        <p:spPr>
          <a:xfrm>
            <a:off x="6419025" y="1575200"/>
            <a:ext cx="2725105" cy="240896"/>
          </a:xfrm>
          <a:custGeom>
            <a:rect b="b" l="l" r="r" t="t"/>
            <a:pathLst>
              <a:path extrusionOk="0" h="5847" w="106491">
                <a:moveTo>
                  <a:pt x="1" y="0"/>
                </a:moveTo>
                <a:lnTo>
                  <a:pt x="1" y="5846"/>
                </a:lnTo>
                <a:lnTo>
                  <a:pt x="106490" y="5846"/>
                </a:lnTo>
                <a:lnTo>
                  <a:pt x="106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a:off x="0" y="4700673"/>
            <a:ext cx="1675636" cy="442823"/>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Overpass Mono"/>
              <a:buNone/>
              <a:defRPr b="1" sz="2800">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indent="-317500" lvl="1" marL="914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indent="-317500" lvl="2" marL="1371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indent="-317500" lvl="3" marL="18288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indent="-317500" lvl="4" marL="22860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indent="-317500" lvl="5" marL="27432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indent="-317500" lvl="6" marL="32004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indent="-317500" lvl="7" marL="36576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indent="-317500" lvl="8" marL="41148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drive.google.com/file/d/15vx-9Dh7rOqcfSLFuWjDYEgEfc66hSSW/view"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f9H7eI_X1mn_oy5yJEg-rfGSAJ0YA9iu/view" TargetMode="Externa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rive.google.com/file/d/1RDepvmcR4076sJHAsQPVqu51JrRwHSjL/view" TargetMode="Externa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drive.google.com/file/d/18I8Gtl34v3Ze2BG7sxxf8pEEcCrRc4BQ/view"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5"/>
          <p:cNvSpPr txBox="1"/>
          <p:nvPr>
            <p:ph type="ctrTitle"/>
          </p:nvPr>
        </p:nvSpPr>
        <p:spPr>
          <a:xfrm>
            <a:off x="720000" y="1502075"/>
            <a:ext cx="7873200" cy="1910400"/>
          </a:xfrm>
          <a:prstGeom prst="rect">
            <a:avLst/>
          </a:prstGeom>
        </p:spPr>
        <p:txBody>
          <a:bodyPr anchorCtr="0" anchor="b" bIns="0" lIns="91425" spcFirstLastPara="1" rIns="91425" wrap="square" tIns="91425">
            <a:noAutofit/>
          </a:bodyPr>
          <a:lstStyle/>
          <a:p>
            <a:pPr indent="0" lvl="0" marL="0" rtl="0" algn="l">
              <a:spcBef>
                <a:spcPts val="0"/>
              </a:spcBef>
              <a:spcAft>
                <a:spcPts val="0"/>
              </a:spcAft>
              <a:buNone/>
            </a:pPr>
            <a:r>
              <a:rPr lang="en"/>
              <a:t>ADMIN</a:t>
            </a:r>
            <a:endParaRPr/>
          </a:p>
          <a:p>
            <a:pPr indent="0" lvl="0" marL="0" rtl="0" algn="l">
              <a:spcBef>
                <a:spcPts val="0"/>
              </a:spcBef>
              <a:spcAft>
                <a:spcPts val="0"/>
              </a:spcAft>
              <a:buNone/>
            </a:pPr>
            <a:r>
              <a:rPr lang="en"/>
              <a:t>OVERHAUL</a:t>
            </a:r>
            <a:endParaRPr/>
          </a:p>
        </p:txBody>
      </p:sp>
    </p:spTree>
  </p:cSld>
  <p:clrMapOvr>
    <a:masterClrMapping/>
  </p:clrMapOvr>
  <mc:AlternateContent>
    <mc:Choice Requires="p14">
      <p:transition spd="slow" p14:dur="16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100"/>
                                        <p:tgtEl>
                                          <p:spTgt spid="33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ph type="title"/>
          </p:nvPr>
        </p:nvSpPr>
        <p:spPr>
          <a:xfrm>
            <a:off x="1278000" y="3366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How does it work? </a:t>
            </a:r>
            <a:endParaRPr sz="3300"/>
          </a:p>
        </p:txBody>
      </p:sp>
      <p:pic>
        <p:nvPicPr>
          <p:cNvPr id="426" name="Google Shape;426;p34"/>
          <p:cNvPicPr preferRelativeResize="0"/>
          <p:nvPr/>
        </p:nvPicPr>
        <p:blipFill>
          <a:blip r:embed="rId3">
            <a:alphaModFix/>
          </a:blip>
          <a:stretch>
            <a:fillRect/>
          </a:stretch>
        </p:blipFill>
        <p:spPr>
          <a:xfrm>
            <a:off x="4678663" y="3342425"/>
            <a:ext cx="4363425" cy="1550175"/>
          </a:xfrm>
          <a:prstGeom prst="rect">
            <a:avLst/>
          </a:prstGeom>
          <a:noFill/>
          <a:ln>
            <a:noFill/>
          </a:ln>
        </p:spPr>
      </p:pic>
      <p:sp>
        <p:nvSpPr>
          <p:cNvPr id="427" name="Google Shape;427;p34"/>
          <p:cNvSpPr txBox="1"/>
          <p:nvPr/>
        </p:nvSpPr>
        <p:spPr>
          <a:xfrm>
            <a:off x="123425" y="1005600"/>
            <a:ext cx="4363500" cy="35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Mono"/>
                <a:ea typeface="Roboto Mono"/>
                <a:cs typeface="Roboto Mono"/>
                <a:sym typeface="Roboto Mono"/>
              </a:rPr>
              <a:t>Important issues that arise when          implementing a web scraper:</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lt1"/>
              </a:solidFill>
              <a:latin typeface="Roboto Mono"/>
              <a:ea typeface="Roboto Mono"/>
              <a:cs typeface="Roboto Mono"/>
              <a:sym typeface="Roboto Mono"/>
            </a:endParaRPr>
          </a:p>
          <a:p>
            <a:pPr indent="-317500" lvl="0" marL="457200" rtl="0" algn="l">
              <a:spcBef>
                <a:spcPts val="0"/>
              </a:spcBef>
              <a:spcAft>
                <a:spcPts val="0"/>
              </a:spcAft>
              <a:buClr>
                <a:schemeClr val="lt1"/>
              </a:buClr>
              <a:buSzPts val="1400"/>
              <a:buFont typeface="Roboto Mono"/>
              <a:buAutoNum type="arabicPeriod"/>
            </a:pPr>
            <a:r>
              <a:rPr lang="en">
                <a:solidFill>
                  <a:schemeClr val="lt1"/>
                </a:solidFill>
                <a:latin typeface="Roboto Mono"/>
                <a:ea typeface="Roboto Mono"/>
                <a:cs typeface="Roboto Mono"/>
                <a:sym typeface="Roboto Mono"/>
              </a:rPr>
              <a:t>What is the </a:t>
            </a:r>
            <a:r>
              <a:rPr lang="en">
                <a:solidFill>
                  <a:schemeClr val="lt1"/>
                </a:solidFill>
                <a:latin typeface="Roboto Mono"/>
                <a:ea typeface="Roboto Mono"/>
                <a:cs typeface="Roboto Mono"/>
                <a:sym typeface="Roboto Mono"/>
              </a:rPr>
              <a:t>structure</a:t>
            </a:r>
            <a:r>
              <a:rPr lang="en">
                <a:solidFill>
                  <a:schemeClr val="lt1"/>
                </a:solidFill>
                <a:latin typeface="Roboto Mono"/>
                <a:ea typeface="Roboto Mono"/>
                <a:cs typeface="Roboto Mono"/>
                <a:sym typeface="Roboto Mono"/>
              </a:rPr>
              <a:t> of the web pages </a:t>
            </a:r>
            <a:r>
              <a:rPr lang="en">
                <a:solidFill>
                  <a:schemeClr val="lt1"/>
                </a:solidFill>
                <a:latin typeface="Roboto Mono"/>
                <a:ea typeface="Roboto Mono"/>
                <a:cs typeface="Roboto Mono"/>
                <a:sym typeface="Roboto Mono"/>
              </a:rPr>
              <a:t>containing the data</a:t>
            </a:r>
            <a:endParaRPr>
              <a:solidFill>
                <a:schemeClr val="lt1"/>
              </a:solidFill>
              <a:latin typeface="Roboto Mono"/>
              <a:ea typeface="Roboto Mono"/>
              <a:cs typeface="Roboto Mono"/>
              <a:sym typeface="Roboto Mono"/>
            </a:endParaRPr>
          </a:p>
          <a:p>
            <a:pPr indent="-317500" lvl="0" marL="457200" rtl="0" algn="l">
              <a:spcBef>
                <a:spcPts val="0"/>
              </a:spcBef>
              <a:spcAft>
                <a:spcPts val="0"/>
              </a:spcAft>
              <a:buClr>
                <a:schemeClr val="lt1"/>
              </a:buClr>
              <a:buSzPts val="1400"/>
              <a:buFont typeface="Roboto Mono"/>
              <a:buAutoNum type="arabicPeriod"/>
            </a:pPr>
            <a:r>
              <a:rPr lang="en">
                <a:solidFill>
                  <a:schemeClr val="lt1"/>
                </a:solidFill>
                <a:latin typeface="Roboto Mono"/>
                <a:ea typeface="Roboto Mono"/>
                <a:cs typeface="Roboto Mono"/>
                <a:sym typeface="Roboto Mono"/>
              </a:rPr>
              <a:t>How can we get to those pages</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rPr lang="en">
                <a:solidFill>
                  <a:schemeClr val="lt1"/>
                </a:solidFill>
                <a:latin typeface="Roboto Mono"/>
                <a:ea typeface="Roboto Mono"/>
                <a:cs typeface="Roboto Mono"/>
                <a:sym typeface="Roboto Mono"/>
              </a:rPr>
              <a:t> </a:t>
            </a:r>
            <a:endParaRPr>
              <a:solidFill>
                <a:schemeClr val="lt1"/>
              </a:solidFill>
              <a:latin typeface="Roboto Mono"/>
              <a:ea typeface="Roboto Mono"/>
              <a:cs typeface="Roboto Mono"/>
              <a:sym typeface="Roboto Mono"/>
            </a:endParaRPr>
          </a:p>
          <a:p>
            <a:pPr indent="-317500" lvl="0" marL="457200" rtl="0" algn="l">
              <a:spcBef>
                <a:spcPts val="0"/>
              </a:spcBef>
              <a:spcAft>
                <a:spcPts val="0"/>
              </a:spcAft>
              <a:buClr>
                <a:schemeClr val="lt1"/>
              </a:buClr>
              <a:buSzPts val="1400"/>
              <a:buFont typeface="Roboto Mono"/>
              <a:buChar char="-"/>
            </a:pPr>
            <a:r>
              <a:rPr lang="en">
                <a:solidFill>
                  <a:schemeClr val="lt1"/>
                </a:solidFill>
                <a:latin typeface="Roboto Mono"/>
                <a:ea typeface="Roboto Mono"/>
                <a:cs typeface="Roboto Mono"/>
                <a:sym typeface="Roboto Mono"/>
              </a:rPr>
              <a:t>We need to understand how websites work to answer the above.</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lt1"/>
              </a:solidFill>
              <a:latin typeface="Roboto Mono"/>
              <a:ea typeface="Roboto Mono"/>
              <a:cs typeface="Roboto Mono"/>
              <a:sym typeface="Roboto Mono"/>
            </a:endParaRPr>
          </a:p>
          <a:p>
            <a:pPr indent="-317500" lvl="0" marL="457200" rtl="0" algn="l">
              <a:spcBef>
                <a:spcPts val="0"/>
              </a:spcBef>
              <a:spcAft>
                <a:spcPts val="0"/>
              </a:spcAft>
              <a:buClr>
                <a:schemeClr val="lt1"/>
              </a:buClr>
              <a:buSzPts val="1400"/>
              <a:buFont typeface="Roboto Mono"/>
              <a:buChar char="-"/>
            </a:pPr>
            <a:r>
              <a:rPr lang="en">
                <a:solidFill>
                  <a:schemeClr val="lt1"/>
                </a:solidFill>
                <a:latin typeface="Roboto Mono"/>
                <a:ea typeface="Roboto Mono"/>
                <a:cs typeface="Roboto Mono"/>
                <a:sym typeface="Roboto Mono"/>
              </a:rPr>
              <a:t>They are created using HTML, CSS, and JS.</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lt1"/>
              </a:solidFill>
              <a:latin typeface="Roboto Mono"/>
              <a:ea typeface="Roboto Mono"/>
              <a:cs typeface="Roboto Mono"/>
              <a:sym typeface="Roboto Mono"/>
            </a:endParaRPr>
          </a:p>
          <a:p>
            <a:pPr indent="-317500" lvl="0" marL="457200" rtl="0" algn="l">
              <a:spcBef>
                <a:spcPts val="0"/>
              </a:spcBef>
              <a:spcAft>
                <a:spcPts val="0"/>
              </a:spcAft>
              <a:buClr>
                <a:schemeClr val="lt1"/>
              </a:buClr>
              <a:buSzPts val="1400"/>
              <a:buFont typeface="Roboto Mono"/>
              <a:buChar char="-"/>
            </a:pPr>
            <a:r>
              <a:rPr lang="en">
                <a:solidFill>
                  <a:schemeClr val="lt1"/>
                </a:solidFill>
                <a:latin typeface="Roboto Mono"/>
                <a:ea typeface="Roboto Mono"/>
                <a:cs typeface="Roboto Mono"/>
                <a:sym typeface="Roboto Mono"/>
              </a:rPr>
              <a:t>HTML elements are separated by tags and introduce content to web page.</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lt1"/>
              </a:solidFill>
              <a:latin typeface="Roboto Mono"/>
              <a:ea typeface="Roboto Mono"/>
              <a:cs typeface="Roboto Mono"/>
              <a:sym typeface="Roboto Mono"/>
            </a:endParaRPr>
          </a:p>
        </p:txBody>
      </p:sp>
      <p:sp>
        <p:nvSpPr>
          <p:cNvPr id="428" name="Google Shape;428;p34"/>
          <p:cNvSpPr txBox="1"/>
          <p:nvPr/>
        </p:nvSpPr>
        <p:spPr>
          <a:xfrm>
            <a:off x="5239350" y="2402700"/>
            <a:ext cx="3575400" cy="801000"/>
          </a:xfrm>
          <a:prstGeom prst="rect">
            <a:avLst/>
          </a:prstGeom>
          <a:noFill/>
          <a:ln>
            <a:noFill/>
          </a:ln>
        </p:spPr>
        <p:txBody>
          <a:bodyPr anchorCtr="0" anchor="t" bIns="91425" lIns="91425" spcFirstLastPara="1" rIns="91425" wrap="square" tIns="91425">
            <a:noAutofit/>
          </a:bodyPr>
          <a:lstStyle/>
          <a:p>
            <a:pPr indent="0" lvl="0" marL="0" rtl="0" algn="ctr">
              <a:lnSpc>
                <a:spcPct val="218181"/>
              </a:lnSpc>
              <a:spcBef>
                <a:spcPts val="3200"/>
              </a:spcBef>
              <a:spcAft>
                <a:spcPts val="0"/>
              </a:spcAft>
              <a:buNone/>
            </a:pPr>
            <a:r>
              <a:rPr i="1" lang="en">
                <a:solidFill>
                  <a:schemeClr val="lt1"/>
                </a:solidFill>
                <a:latin typeface="Roboto Mono"/>
                <a:ea typeface="Roboto Mono"/>
                <a:cs typeface="Roboto Mono"/>
                <a:sym typeface="Roboto Mono"/>
              </a:rPr>
              <a:t>Here is what a basic HTML document looks like:</a:t>
            </a:r>
            <a:endParaRPr i="1">
              <a:solidFill>
                <a:schemeClr val="lt1"/>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5"/>
          <p:cNvSpPr txBox="1"/>
          <p:nvPr>
            <p:ph type="title"/>
          </p:nvPr>
        </p:nvSpPr>
        <p:spPr>
          <a:xfrm>
            <a:off x="516275" y="479800"/>
            <a:ext cx="3993600" cy="10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tools are used?</a:t>
            </a:r>
            <a:endParaRPr>
              <a:solidFill>
                <a:schemeClr val="dk2"/>
              </a:solidFill>
            </a:endParaRPr>
          </a:p>
        </p:txBody>
      </p:sp>
      <p:sp>
        <p:nvSpPr>
          <p:cNvPr id="434" name="Google Shape;434;p35"/>
          <p:cNvSpPr/>
          <p:nvPr/>
        </p:nvSpPr>
        <p:spPr>
          <a:xfrm>
            <a:off x="7524751" y="3887550"/>
            <a:ext cx="161928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5"/>
          <p:cNvSpPr txBox="1"/>
          <p:nvPr/>
        </p:nvSpPr>
        <p:spPr>
          <a:xfrm>
            <a:off x="249425" y="2043825"/>
            <a:ext cx="4527300" cy="21651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Web scraping usually requires some knowledge of programming languages</a:t>
            </a:r>
            <a:endParaRPr sz="1600">
              <a:solidFill>
                <a:schemeClr val="lt1"/>
              </a:solidFill>
              <a:latin typeface="Roboto Mono"/>
              <a:ea typeface="Roboto Mono"/>
              <a:cs typeface="Roboto Mono"/>
              <a:sym typeface="Roboto Mono"/>
            </a:endParaRPr>
          </a:p>
          <a:p>
            <a:pPr indent="-330200" lvl="0" marL="457200" rtl="0" algn="l">
              <a:spcBef>
                <a:spcPts val="100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The most popular for the task being PYTHON.</a:t>
            </a:r>
            <a:endParaRPr sz="1600">
              <a:solidFill>
                <a:schemeClr val="lt1"/>
              </a:solidFill>
              <a:latin typeface="Roboto Mono"/>
              <a:ea typeface="Roboto Mono"/>
              <a:cs typeface="Roboto Mono"/>
              <a:sym typeface="Roboto Mono"/>
            </a:endParaRPr>
          </a:p>
          <a:p>
            <a:pPr indent="-330200" lvl="0" marL="457200" rtl="0" algn="l">
              <a:spcBef>
                <a:spcPts val="1000"/>
              </a:spcBef>
              <a:spcAft>
                <a:spcPts val="0"/>
              </a:spcAft>
              <a:buClr>
                <a:schemeClr val="lt1"/>
              </a:buClr>
              <a:buSzPts val="1600"/>
              <a:buFont typeface="Roboto Mono"/>
              <a:buChar char="➔"/>
            </a:pPr>
            <a:r>
              <a:rPr lang="en" sz="1600">
                <a:solidFill>
                  <a:schemeClr val="lt1"/>
                </a:solidFill>
                <a:latin typeface="Roboto Mono"/>
                <a:ea typeface="Roboto Mono"/>
                <a:cs typeface="Roboto Mono"/>
                <a:sym typeface="Roboto Mono"/>
              </a:rPr>
              <a:t>Python comes with tons of open-source libraries </a:t>
            </a:r>
            <a:endParaRPr sz="1600">
              <a:solidFill>
                <a:schemeClr val="lt1"/>
              </a:solidFill>
              <a:latin typeface="Roboto Mono"/>
              <a:ea typeface="Roboto Mono"/>
              <a:cs typeface="Roboto Mono"/>
              <a:sym typeface="Roboto Mono"/>
            </a:endParaRPr>
          </a:p>
        </p:txBody>
      </p:sp>
      <p:pic>
        <p:nvPicPr>
          <p:cNvPr id="436" name="Google Shape;436;p35"/>
          <p:cNvPicPr preferRelativeResize="0"/>
          <p:nvPr/>
        </p:nvPicPr>
        <p:blipFill>
          <a:blip r:embed="rId3">
            <a:alphaModFix/>
          </a:blip>
          <a:stretch>
            <a:fillRect/>
          </a:stretch>
        </p:blipFill>
        <p:spPr>
          <a:xfrm>
            <a:off x="5203294" y="479800"/>
            <a:ext cx="3220705" cy="3227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6"/>
          <p:cNvSpPr/>
          <p:nvPr/>
        </p:nvSpPr>
        <p:spPr>
          <a:xfrm>
            <a:off x="0" y="1610531"/>
            <a:ext cx="3504300" cy="154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txBox="1"/>
          <p:nvPr>
            <p:ph idx="4294967295" type="ctrTitle"/>
          </p:nvPr>
        </p:nvSpPr>
        <p:spPr>
          <a:xfrm flipH="1">
            <a:off x="5340075" y="1000625"/>
            <a:ext cx="2697600" cy="2730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dk2"/>
                </a:solidFill>
              </a:rPr>
              <a:t>Beautifulsoup</a:t>
            </a:r>
            <a:endParaRPr sz="2200">
              <a:solidFill>
                <a:schemeClr val="dk2"/>
              </a:solidFill>
            </a:endParaRPr>
          </a:p>
        </p:txBody>
      </p:sp>
      <p:sp>
        <p:nvSpPr>
          <p:cNvPr id="443" name="Google Shape;443;p36"/>
          <p:cNvSpPr txBox="1"/>
          <p:nvPr>
            <p:ph idx="4294967295" type="ctrTitle"/>
          </p:nvPr>
        </p:nvSpPr>
        <p:spPr>
          <a:xfrm flipH="1">
            <a:off x="5340075" y="189360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dk2"/>
                </a:solidFill>
              </a:rPr>
              <a:t>Scrapy</a:t>
            </a:r>
            <a:endParaRPr sz="2200">
              <a:solidFill>
                <a:schemeClr val="dk2"/>
              </a:solidFill>
            </a:endParaRPr>
          </a:p>
        </p:txBody>
      </p:sp>
      <p:sp>
        <p:nvSpPr>
          <p:cNvPr id="444" name="Google Shape;444;p36"/>
          <p:cNvSpPr txBox="1"/>
          <p:nvPr>
            <p:ph idx="4294967295" type="ctrTitle"/>
          </p:nvPr>
        </p:nvSpPr>
        <p:spPr>
          <a:xfrm flipH="1">
            <a:off x="5339476" y="2787775"/>
            <a:ext cx="26988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dk2"/>
                </a:solidFill>
              </a:rPr>
              <a:t>Pandas</a:t>
            </a:r>
            <a:endParaRPr sz="2200">
              <a:solidFill>
                <a:schemeClr val="dk2"/>
              </a:solidFill>
            </a:endParaRPr>
          </a:p>
        </p:txBody>
      </p:sp>
      <p:sp>
        <p:nvSpPr>
          <p:cNvPr id="445" name="Google Shape;445;p36"/>
          <p:cNvSpPr txBox="1"/>
          <p:nvPr>
            <p:ph idx="4294967295" type="ctrTitle"/>
          </p:nvPr>
        </p:nvSpPr>
        <p:spPr>
          <a:xfrm flipH="1">
            <a:off x="5340075" y="3645301"/>
            <a:ext cx="2697600" cy="274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2200">
                <a:solidFill>
                  <a:schemeClr val="dk2"/>
                </a:solidFill>
              </a:rPr>
              <a:t>Selenium</a:t>
            </a:r>
            <a:endParaRPr sz="2200">
              <a:solidFill>
                <a:schemeClr val="dk2"/>
              </a:solidFill>
            </a:endParaRPr>
          </a:p>
        </p:txBody>
      </p:sp>
      <p:sp>
        <p:nvSpPr>
          <p:cNvPr id="446" name="Google Shape;446;p36"/>
          <p:cNvSpPr/>
          <p:nvPr/>
        </p:nvSpPr>
        <p:spPr>
          <a:xfrm>
            <a:off x="0" y="2234775"/>
            <a:ext cx="1785055" cy="188756"/>
          </a:xfrm>
          <a:custGeom>
            <a:rect b="b" l="l" r="r" t="t"/>
            <a:pathLst>
              <a:path extrusionOk="0" h="5847" w="106491">
                <a:moveTo>
                  <a:pt x="1" y="0"/>
                </a:moveTo>
                <a:lnTo>
                  <a:pt x="1" y="5846"/>
                </a:lnTo>
                <a:lnTo>
                  <a:pt x="106490" y="5846"/>
                </a:lnTo>
                <a:lnTo>
                  <a:pt x="1064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txBox="1"/>
          <p:nvPr>
            <p:ph idx="4294967295" type="ctrTitle"/>
          </p:nvPr>
        </p:nvSpPr>
        <p:spPr>
          <a:xfrm flipH="1">
            <a:off x="976525" y="2093450"/>
            <a:ext cx="2435700" cy="8832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sz="3000">
                <a:solidFill>
                  <a:schemeClr val="dk1"/>
                </a:solidFill>
              </a:rPr>
              <a:t>PYTHON</a:t>
            </a:r>
            <a:endParaRPr sz="3000">
              <a:solidFill>
                <a:schemeClr val="dk1"/>
              </a:solidFill>
            </a:endParaRPr>
          </a:p>
          <a:p>
            <a:pPr indent="0" lvl="0" marL="0" rtl="0" algn="r">
              <a:spcBef>
                <a:spcPts val="0"/>
              </a:spcBef>
              <a:spcAft>
                <a:spcPts val="0"/>
              </a:spcAft>
              <a:buNone/>
            </a:pPr>
            <a:r>
              <a:rPr lang="en" sz="3000">
                <a:solidFill>
                  <a:schemeClr val="dk1"/>
                </a:solidFill>
              </a:rPr>
              <a:t>LIBRARIES </a:t>
            </a:r>
            <a:endParaRPr sz="3000">
              <a:solidFill>
                <a:schemeClr val="dk1"/>
              </a:solidFill>
            </a:endParaRPr>
          </a:p>
        </p:txBody>
      </p:sp>
      <p:sp>
        <p:nvSpPr>
          <p:cNvPr id="448" name="Google Shape;448;p36"/>
          <p:cNvSpPr/>
          <p:nvPr/>
        </p:nvSpPr>
        <p:spPr>
          <a:xfrm flipH="1">
            <a:off x="1165475" y="3815600"/>
            <a:ext cx="2338825" cy="133867"/>
          </a:xfrm>
          <a:custGeom>
            <a:rect b="b" l="l" r="r" t="t"/>
            <a:pathLst>
              <a:path extrusionOk="0" h="8298" w="135840">
                <a:moveTo>
                  <a:pt x="1" y="1"/>
                </a:moveTo>
                <a:lnTo>
                  <a:pt x="1" y="8298"/>
                </a:lnTo>
                <a:lnTo>
                  <a:pt x="135840" y="8298"/>
                </a:lnTo>
                <a:lnTo>
                  <a:pt x="13584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flipH="1">
            <a:off x="5547" y="3815594"/>
            <a:ext cx="1159929" cy="133888"/>
          </a:xfrm>
          <a:custGeom>
            <a:rect b="b" l="l" r="r" t="t"/>
            <a:pathLst>
              <a:path extrusionOk="0" h="8298" w="71889">
                <a:moveTo>
                  <a:pt x="1" y="1"/>
                </a:moveTo>
                <a:lnTo>
                  <a:pt x="1" y="8298"/>
                </a:lnTo>
                <a:lnTo>
                  <a:pt x="71889" y="8298"/>
                </a:lnTo>
                <a:lnTo>
                  <a:pt x="71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flipH="1">
            <a:off x="1198787" y="4037295"/>
            <a:ext cx="1710487" cy="133888"/>
          </a:xfrm>
          <a:custGeom>
            <a:rect b="b" l="l" r="r" t="t"/>
            <a:pathLst>
              <a:path extrusionOk="0" h="8298" w="106011">
                <a:moveTo>
                  <a:pt x="1" y="1"/>
                </a:moveTo>
                <a:lnTo>
                  <a:pt x="1" y="8297"/>
                </a:lnTo>
                <a:lnTo>
                  <a:pt x="106011" y="8297"/>
                </a:lnTo>
                <a:lnTo>
                  <a:pt x="1060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flipH="1">
            <a:off x="1198748" y="4037295"/>
            <a:ext cx="497168" cy="133888"/>
          </a:xfrm>
          <a:custGeom>
            <a:rect b="b" l="l" r="r" t="t"/>
            <a:pathLst>
              <a:path extrusionOk="0" h="8298" w="30813">
                <a:moveTo>
                  <a:pt x="0" y="1"/>
                </a:moveTo>
                <a:lnTo>
                  <a:pt x="0" y="8297"/>
                </a:lnTo>
                <a:lnTo>
                  <a:pt x="30813" y="8297"/>
                </a:lnTo>
                <a:lnTo>
                  <a:pt x="30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flipH="1">
            <a:off x="5528" y="4037295"/>
            <a:ext cx="579973" cy="133888"/>
          </a:xfrm>
          <a:custGeom>
            <a:rect b="b" l="l" r="r" t="t"/>
            <a:pathLst>
              <a:path extrusionOk="0" h="8298" w="35945">
                <a:moveTo>
                  <a:pt x="1" y="1"/>
                </a:moveTo>
                <a:lnTo>
                  <a:pt x="1" y="8297"/>
                </a:lnTo>
                <a:lnTo>
                  <a:pt x="35945" y="8297"/>
                </a:lnTo>
                <a:lnTo>
                  <a:pt x="359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flipH="1">
            <a:off x="933694" y="4037295"/>
            <a:ext cx="133888" cy="133888"/>
          </a:xfrm>
          <a:custGeom>
            <a:rect b="b" l="l" r="r" t="t"/>
            <a:pathLst>
              <a:path extrusionOk="0" h="8298" w="8298">
                <a:moveTo>
                  <a:pt x="0" y="1"/>
                </a:moveTo>
                <a:lnTo>
                  <a:pt x="0" y="8297"/>
                </a:lnTo>
                <a:lnTo>
                  <a:pt x="8297" y="8297"/>
                </a:lnTo>
                <a:lnTo>
                  <a:pt x="8297"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flipH="1">
            <a:off x="720898" y="4037295"/>
            <a:ext cx="133888" cy="133888"/>
          </a:xfrm>
          <a:custGeom>
            <a:rect b="b" l="l" r="r" t="t"/>
            <a:pathLst>
              <a:path extrusionOk="0" h="8298" w="8298">
                <a:moveTo>
                  <a:pt x="1" y="1"/>
                </a:moveTo>
                <a:lnTo>
                  <a:pt x="1" y="8297"/>
                </a:lnTo>
                <a:lnTo>
                  <a:pt x="8297" y="8297"/>
                </a:lnTo>
                <a:lnTo>
                  <a:pt x="82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flipH="1">
            <a:off x="5514" y="4258997"/>
            <a:ext cx="133872" cy="133888"/>
          </a:xfrm>
          <a:custGeom>
            <a:rect b="b" l="l" r="r" t="t"/>
            <a:pathLst>
              <a:path extrusionOk="0" h="8298" w="8297">
                <a:moveTo>
                  <a:pt x="0" y="0"/>
                </a:moveTo>
                <a:lnTo>
                  <a:pt x="0" y="8297"/>
                </a:lnTo>
                <a:lnTo>
                  <a:pt x="8297" y="8297"/>
                </a:lnTo>
                <a:lnTo>
                  <a:pt x="82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flipH="1">
            <a:off x="246973" y="4258997"/>
            <a:ext cx="1367312" cy="133888"/>
          </a:xfrm>
          <a:custGeom>
            <a:rect b="b" l="l" r="r" t="t"/>
            <a:pathLst>
              <a:path extrusionOk="0" h="8298" w="84742">
                <a:moveTo>
                  <a:pt x="1" y="0"/>
                </a:moveTo>
                <a:lnTo>
                  <a:pt x="1" y="8297"/>
                </a:lnTo>
                <a:lnTo>
                  <a:pt x="84741" y="8297"/>
                </a:lnTo>
                <a:lnTo>
                  <a:pt x="847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 name="Google Shape;457;p36"/>
          <p:cNvCxnSpPr/>
          <p:nvPr/>
        </p:nvCxnSpPr>
        <p:spPr>
          <a:xfrm flipH="1" rot="10800000">
            <a:off x="3351874" y="1128375"/>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458" name="Google Shape;458;p36"/>
          <p:cNvCxnSpPr/>
          <p:nvPr/>
        </p:nvCxnSpPr>
        <p:spPr>
          <a:xfrm flipH="1" rot="10800000">
            <a:off x="3351874" y="20130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459" name="Google Shape;459;p36"/>
          <p:cNvCxnSpPr/>
          <p:nvPr/>
        </p:nvCxnSpPr>
        <p:spPr>
          <a:xfrm>
            <a:off x="3351874" y="2455275"/>
            <a:ext cx="1879500" cy="442200"/>
          </a:xfrm>
          <a:prstGeom prst="bentConnector3">
            <a:avLst>
              <a:gd fmla="val 50000" name="adj1"/>
            </a:avLst>
          </a:prstGeom>
          <a:noFill/>
          <a:ln cap="flat" cmpd="sng" w="28575">
            <a:solidFill>
              <a:schemeClr val="lt1"/>
            </a:solidFill>
            <a:prstDash val="solid"/>
            <a:round/>
            <a:headEnd len="med" w="med" type="none"/>
            <a:tailEnd len="med" w="med" type="oval"/>
          </a:ln>
        </p:spPr>
      </p:cxnSp>
      <p:cxnSp>
        <p:nvCxnSpPr>
          <p:cNvPr id="460" name="Google Shape;460;p36"/>
          <p:cNvCxnSpPr/>
          <p:nvPr/>
        </p:nvCxnSpPr>
        <p:spPr>
          <a:xfrm>
            <a:off x="3351874" y="2455113"/>
            <a:ext cx="1879500" cy="1326900"/>
          </a:xfrm>
          <a:prstGeom prst="bentConnector3">
            <a:avLst>
              <a:gd fmla="val 50000" name="adj1"/>
            </a:avLst>
          </a:prstGeom>
          <a:noFill/>
          <a:ln cap="flat" cmpd="sng" w="28575">
            <a:solidFill>
              <a:schemeClr val="lt1"/>
            </a:solidFill>
            <a:prstDash val="solid"/>
            <a:round/>
            <a:headEnd len="med" w="med"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7"/>
          <p:cNvSpPr txBox="1"/>
          <p:nvPr>
            <p:ph type="title"/>
          </p:nvPr>
        </p:nvSpPr>
        <p:spPr>
          <a:xfrm>
            <a:off x="1278000" y="165125"/>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COMMON LIBRARIES USED</a:t>
            </a:r>
            <a:endParaRPr sz="3300"/>
          </a:p>
        </p:txBody>
      </p:sp>
      <p:sp>
        <p:nvSpPr>
          <p:cNvPr id="466" name="Google Shape;466;p37"/>
          <p:cNvSpPr txBox="1"/>
          <p:nvPr>
            <p:ph idx="4294967295" type="ctrTitle"/>
          </p:nvPr>
        </p:nvSpPr>
        <p:spPr>
          <a:xfrm flipH="1">
            <a:off x="660450" y="834125"/>
            <a:ext cx="2562300" cy="50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2"/>
                </a:solidFill>
              </a:rPr>
              <a:t>BeautifulSoup</a:t>
            </a:r>
            <a:endParaRPr sz="2200">
              <a:solidFill>
                <a:schemeClr val="lt2"/>
              </a:solidFill>
            </a:endParaRPr>
          </a:p>
        </p:txBody>
      </p:sp>
      <p:sp>
        <p:nvSpPr>
          <p:cNvPr id="467" name="Google Shape;467;p37"/>
          <p:cNvSpPr txBox="1"/>
          <p:nvPr>
            <p:ph idx="4294967295" type="subTitle"/>
          </p:nvPr>
        </p:nvSpPr>
        <p:spPr>
          <a:xfrm flipH="1">
            <a:off x="178375" y="1190825"/>
            <a:ext cx="3728700" cy="19431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Font typeface="Roboto Mono"/>
              <a:buChar char="➔"/>
            </a:pPr>
            <a:r>
              <a:rPr lang="en" sz="1200">
                <a:latin typeface="Roboto Mono"/>
                <a:ea typeface="Roboto Mono"/>
                <a:cs typeface="Roboto Mono"/>
                <a:sym typeface="Roboto Mono"/>
              </a:rPr>
              <a:t>A python library use to parse data from HTML and XML documents </a:t>
            </a:r>
            <a:endParaRPr sz="1200">
              <a:latin typeface="Roboto Mono"/>
              <a:ea typeface="Roboto Mono"/>
              <a:cs typeface="Roboto Mono"/>
              <a:sym typeface="Roboto Mono"/>
            </a:endParaRPr>
          </a:p>
          <a:p>
            <a:pPr indent="-317500" lvl="0" marL="457200" rtl="0" algn="l">
              <a:spcBef>
                <a:spcPts val="1600"/>
              </a:spcBef>
              <a:spcAft>
                <a:spcPts val="0"/>
              </a:spcAft>
              <a:buSzPts val="1400"/>
              <a:buFont typeface="Roboto Mono"/>
              <a:buChar char="➔"/>
            </a:pPr>
            <a:r>
              <a:rPr lang="en" sz="1200">
                <a:latin typeface="Roboto Mono"/>
                <a:ea typeface="Roboto Mono"/>
                <a:cs typeface="Roboto Mono"/>
                <a:sym typeface="Roboto Mono"/>
              </a:rPr>
              <a:t>Organizes parsed content in to trees </a:t>
            </a:r>
            <a:endParaRPr sz="1200">
              <a:latin typeface="Roboto Mono"/>
              <a:ea typeface="Roboto Mono"/>
              <a:cs typeface="Roboto Mono"/>
              <a:sym typeface="Roboto Mono"/>
            </a:endParaRPr>
          </a:p>
          <a:p>
            <a:pPr indent="-317500" lvl="0" marL="457200" rtl="0" algn="l">
              <a:spcBef>
                <a:spcPts val="1000"/>
              </a:spcBef>
              <a:spcAft>
                <a:spcPts val="1600"/>
              </a:spcAft>
              <a:buSzPts val="1400"/>
              <a:buFont typeface="Roboto Mono"/>
              <a:buChar char="➔"/>
            </a:pPr>
            <a:r>
              <a:rPr lang="en" sz="1200">
                <a:latin typeface="Roboto Mono"/>
                <a:ea typeface="Roboto Mono"/>
                <a:cs typeface="Roboto Mono"/>
                <a:sym typeface="Roboto Mono"/>
              </a:rPr>
              <a:t>Go-to tool for many data analysts</a:t>
            </a:r>
            <a:endParaRPr sz="1200">
              <a:latin typeface="Roboto Mono"/>
              <a:ea typeface="Roboto Mono"/>
              <a:cs typeface="Roboto Mono"/>
              <a:sym typeface="Roboto Mono"/>
            </a:endParaRPr>
          </a:p>
        </p:txBody>
      </p:sp>
      <p:sp>
        <p:nvSpPr>
          <p:cNvPr id="468" name="Google Shape;468;p37"/>
          <p:cNvSpPr txBox="1"/>
          <p:nvPr>
            <p:ph idx="4294967295" type="ctrTitle"/>
          </p:nvPr>
        </p:nvSpPr>
        <p:spPr>
          <a:xfrm flipH="1">
            <a:off x="5385625" y="834125"/>
            <a:ext cx="2163900" cy="4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3"/>
                </a:solidFill>
              </a:rPr>
              <a:t>Scrapy</a:t>
            </a:r>
            <a:endParaRPr sz="2200">
              <a:solidFill>
                <a:schemeClr val="accent3"/>
              </a:solidFill>
            </a:endParaRPr>
          </a:p>
        </p:txBody>
      </p:sp>
      <p:sp>
        <p:nvSpPr>
          <p:cNvPr id="469" name="Google Shape;469;p37"/>
          <p:cNvSpPr txBox="1"/>
          <p:nvPr>
            <p:ph idx="4294967295" type="subTitle"/>
          </p:nvPr>
        </p:nvSpPr>
        <p:spPr>
          <a:xfrm flipH="1">
            <a:off x="4942800" y="1342100"/>
            <a:ext cx="3481200" cy="20493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Font typeface="Roboto Mono"/>
              <a:buChar char="➔"/>
            </a:pPr>
            <a:r>
              <a:rPr lang="en" sz="1200">
                <a:latin typeface="Roboto Mono"/>
                <a:ea typeface="Roboto Mono"/>
                <a:cs typeface="Roboto Mono"/>
                <a:sym typeface="Roboto Mono"/>
              </a:rPr>
              <a:t>Python based application framework that crawls and extracts data from web</a:t>
            </a:r>
            <a:endParaRPr sz="1200">
              <a:latin typeface="Roboto Mono"/>
              <a:ea typeface="Roboto Mono"/>
              <a:cs typeface="Roboto Mono"/>
              <a:sym typeface="Roboto Mono"/>
            </a:endParaRPr>
          </a:p>
          <a:p>
            <a:pPr indent="-311150" lvl="0" marL="457200" rtl="0" algn="l">
              <a:spcBef>
                <a:spcPts val="1600"/>
              </a:spcBef>
              <a:spcAft>
                <a:spcPts val="1600"/>
              </a:spcAft>
              <a:buSzPts val="1300"/>
              <a:buFont typeface="Roboto Mono"/>
              <a:buChar char="➔"/>
            </a:pPr>
            <a:r>
              <a:rPr lang="en" sz="1200">
                <a:latin typeface="Roboto Mono"/>
                <a:ea typeface="Roboto Mono"/>
                <a:cs typeface="Roboto Mono"/>
                <a:sym typeface="Roboto Mono"/>
              </a:rPr>
              <a:t>Commonly used for data mining, information processing</a:t>
            </a:r>
            <a:endParaRPr sz="1300">
              <a:latin typeface="Roboto Mono"/>
              <a:ea typeface="Roboto Mono"/>
              <a:cs typeface="Roboto Mono"/>
              <a:sym typeface="Roboto Mono"/>
            </a:endParaRPr>
          </a:p>
        </p:txBody>
      </p:sp>
      <p:pic>
        <p:nvPicPr>
          <p:cNvPr id="470" name="Google Shape;470;p37"/>
          <p:cNvPicPr preferRelativeResize="0"/>
          <p:nvPr/>
        </p:nvPicPr>
        <p:blipFill>
          <a:blip r:embed="rId3">
            <a:alphaModFix/>
          </a:blip>
          <a:stretch>
            <a:fillRect/>
          </a:stretch>
        </p:blipFill>
        <p:spPr>
          <a:xfrm>
            <a:off x="960775" y="3046094"/>
            <a:ext cx="2163900" cy="1748606"/>
          </a:xfrm>
          <a:prstGeom prst="rect">
            <a:avLst/>
          </a:prstGeom>
          <a:noFill/>
          <a:ln>
            <a:noFill/>
          </a:ln>
        </p:spPr>
      </p:pic>
      <p:pic>
        <p:nvPicPr>
          <p:cNvPr id="471" name="Google Shape;471;p37"/>
          <p:cNvPicPr preferRelativeResize="0"/>
          <p:nvPr/>
        </p:nvPicPr>
        <p:blipFill>
          <a:blip r:embed="rId4">
            <a:alphaModFix/>
          </a:blip>
          <a:stretch>
            <a:fillRect/>
          </a:stretch>
        </p:blipFill>
        <p:spPr>
          <a:xfrm>
            <a:off x="5058725" y="3133925"/>
            <a:ext cx="3419576" cy="1372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38"/>
          <p:cNvSpPr txBox="1"/>
          <p:nvPr>
            <p:ph idx="4294967295" type="ctrTitle"/>
          </p:nvPr>
        </p:nvSpPr>
        <p:spPr>
          <a:xfrm flipH="1">
            <a:off x="1147825" y="183298"/>
            <a:ext cx="2163900" cy="61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Pandas</a:t>
            </a:r>
            <a:endParaRPr>
              <a:solidFill>
                <a:schemeClr val="lt2"/>
              </a:solidFill>
            </a:endParaRPr>
          </a:p>
        </p:txBody>
      </p:sp>
      <p:sp>
        <p:nvSpPr>
          <p:cNvPr id="477" name="Google Shape;477;p38"/>
          <p:cNvSpPr txBox="1"/>
          <p:nvPr>
            <p:ph idx="4294967295" type="subTitle"/>
          </p:nvPr>
        </p:nvSpPr>
        <p:spPr>
          <a:xfrm flipH="1">
            <a:off x="403425" y="954575"/>
            <a:ext cx="3941700" cy="18156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Another multi-purpose Python library used for data manipulation and indexing.</a:t>
            </a:r>
            <a:endParaRPr sz="1300">
              <a:latin typeface="Roboto Mono"/>
              <a:ea typeface="Roboto Mono"/>
              <a:cs typeface="Roboto Mono"/>
              <a:sym typeface="Roboto Mono"/>
            </a:endParaRPr>
          </a:p>
          <a:p>
            <a:pPr indent="-311150" lvl="0" marL="457200" rtl="0" algn="l">
              <a:spcBef>
                <a:spcPts val="1600"/>
              </a:spcBef>
              <a:spcAft>
                <a:spcPts val="0"/>
              </a:spcAft>
              <a:buSzPts val="1300"/>
              <a:buFont typeface="Roboto Mono"/>
              <a:buChar char="➔"/>
            </a:pPr>
            <a:r>
              <a:rPr lang="en" sz="1300">
                <a:latin typeface="Roboto Mono"/>
                <a:ea typeface="Roboto Mono"/>
                <a:cs typeface="Roboto Mono"/>
                <a:sym typeface="Roboto Mono"/>
              </a:rPr>
              <a:t>It can be used in junction with BeautifuLSoup</a:t>
            </a:r>
            <a:endParaRPr sz="1300">
              <a:latin typeface="Roboto Mono"/>
              <a:ea typeface="Roboto Mono"/>
              <a:cs typeface="Roboto Mono"/>
              <a:sym typeface="Roboto Mono"/>
            </a:endParaRPr>
          </a:p>
          <a:p>
            <a:pPr indent="0" lvl="0" marL="457200" rtl="0" algn="l">
              <a:spcBef>
                <a:spcPts val="1000"/>
              </a:spcBef>
              <a:spcAft>
                <a:spcPts val="0"/>
              </a:spcAft>
              <a:buNone/>
            </a:pPr>
            <a:r>
              <a:t/>
            </a:r>
            <a:endParaRPr sz="1300">
              <a:latin typeface="Roboto Mono"/>
              <a:ea typeface="Roboto Mono"/>
              <a:cs typeface="Roboto Mono"/>
              <a:sym typeface="Roboto Mono"/>
            </a:endParaRPr>
          </a:p>
          <a:p>
            <a:pPr indent="0" lvl="0" marL="0" rtl="0" algn="l">
              <a:spcBef>
                <a:spcPts val="1600"/>
              </a:spcBef>
              <a:spcAft>
                <a:spcPts val="1600"/>
              </a:spcAft>
              <a:buNone/>
            </a:pPr>
            <a:r>
              <a:t/>
            </a:r>
            <a:endParaRPr/>
          </a:p>
        </p:txBody>
      </p:sp>
      <p:sp>
        <p:nvSpPr>
          <p:cNvPr id="478" name="Google Shape;478;p38"/>
          <p:cNvSpPr txBox="1"/>
          <p:nvPr>
            <p:ph idx="4294967295" type="ctrTitle"/>
          </p:nvPr>
        </p:nvSpPr>
        <p:spPr>
          <a:xfrm flipH="1">
            <a:off x="5603325" y="183298"/>
            <a:ext cx="2163900" cy="56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solidFill>
                  <a:schemeClr val="lt2"/>
                </a:solidFill>
              </a:rPr>
              <a:t>Selenium</a:t>
            </a:r>
            <a:endParaRPr sz="2700">
              <a:solidFill>
                <a:schemeClr val="lt2"/>
              </a:solidFill>
            </a:endParaRPr>
          </a:p>
        </p:txBody>
      </p:sp>
      <p:sp>
        <p:nvSpPr>
          <p:cNvPr id="479" name="Google Shape;479;p38"/>
          <p:cNvSpPr txBox="1"/>
          <p:nvPr>
            <p:ph idx="4294967295" type="subTitle"/>
          </p:nvPr>
        </p:nvSpPr>
        <p:spPr>
          <a:xfrm flipH="1">
            <a:off x="4851150" y="1026725"/>
            <a:ext cx="3984300" cy="16713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Is a web browser automation tool</a:t>
            </a:r>
            <a:endParaRPr sz="1300">
              <a:latin typeface="Roboto Mono"/>
              <a:ea typeface="Roboto Mono"/>
              <a:cs typeface="Roboto Mono"/>
              <a:sym typeface="Roboto Mono"/>
            </a:endParaRPr>
          </a:p>
          <a:p>
            <a:pPr indent="-311150" lvl="0" marL="457200" rtl="0" algn="l">
              <a:spcBef>
                <a:spcPts val="1600"/>
              </a:spcBef>
              <a:spcAft>
                <a:spcPts val="1600"/>
              </a:spcAft>
              <a:buSzPts val="1300"/>
              <a:buFont typeface="Roboto Mono"/>
              <a:buChar char="➔"/>
            </a:pPr>
            <a:r>
              <a:rPr lang="en" sz="1300">
                <a:latin typeface="Roboto Mono"/>
                <a:ea typeface="Roboto Mono"/>
                <a:cs typeface="Roboto Mono"/>
                <a:sym typeface="Roboto Mono"/>
              </a:rPr>
              <a:t>It allows to open a browser of your choice and perform tasks as a human being would </a:t>
            </a:r>
            <a:endParaRPr sz="1300">
              <a:latin typeface="Roboto Mono"/>
              <a:ea typeface="Roboto Mono"/>
              <a:cs typeface="Roboto Mono"/>
              <a:sym typeface="Roboto Mono"/>
            </a:endParaRPr>
          </a:p>
        </p:txBody>
      </p:sp>
      <p:pic>
        <p:nvPicPr>
          <p:cNvPr id="480" name="Google Shape;480;p38"/>
          <p:cNvPicPr preferRelativeResize="0"/>
          <p:nvPr/>
        </p:nvPicPr>
        <p:blipFill>
          <a:blip r:embed="rId3">
            <a:alphaModFix/>
          </a:blip>
          <a:stretch>
            <a:fillRect/>
          </a:stretch>
        </p:blipFill>
        <p:spPr>
          <a:xfrm>
            <a:off x="636475" y="2995200"/>
            <a:ext cx="3475600" cy="1452375"/>
          </a:xfrm>
          <a:prstGeom prst="rect">
            <a:avLst/>
          </a:prstGeom>
          <a:noFill/>
          <a:ln>
            <a:noFill/>
          </a:ln>
        </p:spPr>
      </p:pic>
      <p:pic>
        <p:nvPicPr>
          <p:cNvPr id="481" name="Google Shape;481;p38"/>
          <p:cNvPicPr preferRelativeResize="0"/>
          <p:nvPr/>
        </p:nvPicPr>
        <p:blipFill>
          <a:blip r:embed="rId4">
            <a:alphaModFix/>
          </a:blip>
          <a:stretch>
            <a:fillRect/>
          </a:stretch>
        </p:blipFill>
        <p:spPr>
          <a:xfrm>
            <a:off x="5109025" y="3264688"/>
            <a:ext cx="3726423" cy="91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682650" y="69900"/>
            <a:ext cx="7778700" cy="9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APPLICATIONS OF WEB SCRAPING </a:t>
            </a:r>
            <a:endParaRPr sz="3300"/>
          </a:p>
        </p:txBody>
      </p:sp>
      <p:sp>
        <p:nvSpPr>
          <p:cNvPr id="487" name="Google Shape;487;p39"/>
          <p:cNvSpPr txBox="1"/>
          <p:nvPr>
            <p:ph idx="1" type="subTitle"/>
          </p:nvPr>
        </p:nvSpPr>
        <p:spPr>
          <a:xfrm flipH="1">
            <a:off x="333925" y="793675"/>
            <a:ext cx="3762600" cy="293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2"/>
                </a:solidFill>
                <a:latin typeface="Overpass Mono"/>
                <a:ea typeface="Overpass Mono"/>
                <a:cs typeface="Overpass Mono"/>
                <a:sym typeface="Overpass Mono"/>
              </a:rPr>
              <a:t>Price intelligence:</a:t>
            </a:r>
            <a:endParaRPr b="1" sz="2000">
              <a:solidFill>
                <a:schemeClr val="lt2"/>
              </a:solidFill>
              <a:latin typeface="Overpass Mono"/>
              <a:ea typeface="Overpass Mono"/>
              <a:cs typeface="Overpass Mono"/>
              <a:sym typeface="Overpass Mono"/>
            </a:endParaRPr>
          </a:p>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This is the most used case for web scraping</a:t>
            </a:r>
            <a:endParaRPr sz="1300">
              <a:latin typeface="Roboto Mono"/>
              <a:ea typeface="Roboto Mono"/>
              <a:cs typeface="Roboto Mono"/>
              <a:sym typeface="Roboto Mono"/>
            </a:endParaRPr>
          </a:p>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Extracting product and pricing info and turning it into intelligence is very important</a:t>
            </a:r>
            <a:endParaRPr sz="1300">
              <a:latin typeface="Roboto Mono"/>
              <a:ea typeface="Roboto Mono"/>
              <a:cs typeface="Roboto Mono"/>
              <a:sym typeface="Roboto Mono"/>
            </a:endParaRPr>
          </a:p>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Helps ecommerce companies make better pricing and marketing decisions</a:t>
            </a:r>
            <a:endParaRPr sz="1300">
              <a:latin typeface="Roboto Mono"/>
              <a:ea typeface="Roboto Mono"/>
              <a:cs typeface="Roboto Mono"/>
              <a:sym typeface="Roboto Mono"/>
            </a:endParaRPr>
          </a:p>
        </p:txBody>
      </p:sp>
      <p:sp>
        <p:nvSpPr>
          <p:cNvPr id="488" name="Google Shape;488;p39"/>
          <p:cNvSpPr txBox="1"/>
          <p:nvPr/>
        </p:nvSpPr>
        <p:spPr>
          <a:xfrm>
            <a:off x="5216475" y="1043025"/>
            <a:ext cx="3762600" cy="2550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2"/>
                </a:solidFill>
                <a:latin typeface="Overpass Mono"/>
                <a:ea typeface="Overpass Mono"/>
                <a:cs typeface="Overpass Mono"/>
                <a:sym typeface="Overpass Mono"/>
              </a:rPr>
              <a:t>Education/Academics:</a:t>
            </a:r>
            <a:endParaRPr b="1" sz="2000">
              <a:solidFill>
                <a:schemeClr val="lt2"/>
              </a:solidFill>
              <a:latin typeface="Overpass Mono"/>
              <a:ea typeface="Overpass Mono"/>
              <a:cs typeface="Overpass Mono"/>
              <a:sym typeface="Overpass Mono"/>
            </a:endParaRPr>
          </a:p>
          <a:p>
            <a:pPr indent="-311150" lvl="0" marL="457200" rtl="0" algn="l">
              <a:spcBef>
                <a:spcPts val="1000"/>
              </a:spcBef>
              <a:spcAft>
                <a:spcPts val="0"/>
              </a:spcAft>
              <a:buClr>
                <a:schemeClr val="lt1"/>
              </a:buClr>
              <a:buSzPts val="1300"/>
              <a:buFont typeface="Roboto Mono"/>
              <a:buChar char="➔"/>
            </a:pPr>
            <a:r>
              <a:rPr lang="en" sz="1300">
                <a:solidFill>
                  <a:schemeClr val="lt1"/>
                </a:solidFill>
                <a:latin typeface="Roboto Mono"/>
                <a:ea typeface="Roboto Mono"/>
                <a:cs typeface="Roboto Mono"/>
                <a:sym typeface="Roboto Mono"/>
              </a:rPr>
              <a:t>Depends a lot on data, revolving </a:t>
            </a:r>
            <a:r>
              <a:rPr lang="en" sz="1300">
                <a:solidFill>
                  <a:schemeClr val="lt1"/>
                </a:solidFill>
                <a:latin typeface="Roboto Mono"/>
                <a:ea typeface="Roboto Mono"/>
                <a:cs typeface="Roboto Mono"/>
                <a:sym typeface="Roboto Mono"/>
              </a:rPr>
              <a:t>largely</a:t>
            </a:r>
            <a:r>
              <a:rPr lang="en" sz="1300">
                <a:solidFill>
                  <a:schemeClr val="lt1"/>
                </a:solidFill>
                <a:latin typeface="Roboto Mono"/>
                <a:ea typeface="Roboto Mono"/>
                <a:cs typeface="Roboto Mono"/>
                <a:sym typeface="Roboto Mono"/>
              </a:rPr>
              <a:t> around information</a:t>
            </a:r>
            <a:endParaRPr sz="1300">
              <a:solidFill>
                <a:schemeClr val="lt1"/>
              </a:solidFill>
              <a:latin typeface="Roboto Mono"/>
              <a:ea typeface="Roboto Mono"/>
              <a:cs typeface="Roboto Mono"/>
              <a:sym typeface="Roboto Mono"/>
            </a:endParaRPr>
          </a:p>
          <a:p>
            <a:pPr indent="-311150" lvl="0" marL="457200" rtl="0" algn="l">
              <a:spcBef>
                <a:spcPts val="1000"/>
              </a:spcBef>
              <a:spcAft>
                <a:spcPts val="0"/>
              </a:spcAft>
              <a:buClr>
                <a:schemeClr val="lt1"/>
              </a:buClr>
              <a:buSzPts val="1300"/>
              <a:buFont typeface="Roboto Mono"/>
              <a:buChar char="➔"/>
            </a:pPr>
            <a:r>
              <a:rPr lang="en" sz="1300">
                <a:solidFill>
                  <a:schemeClr val="lt1"/>
                </a:solidFill>
                <a:latin typeface="Roboto Mono"/>
                <a:ea typeface="Roboto Mono"/>
                <a:cs typeface="Roboto Mono"/>
                <a:sym typeface="Roboto Mono"/>
              </a:rPr>
              <a:t>Academics have to get hold of data and process to arrive at necessary insights, whether a teaching assignment or a research project</a:t>
            </a:r>
            <a:endParaRPr sz="1300">
              <a:solidFill>
                <a:schemeClr val="lt1"/>
              </a:solidFill>
              <a:latin typeface="Roboto Mono"/>
              <a:ea typeface="Roboto Mono"/>
              <a:cs typeface="Roboto Mono"/>
              <a:sym typeface="Roboto Mono"/>
            </a:endParaRPr>
          </a:p>
          <a:p>
            <a:pPr indent="0" lvl="0" marL="0" rtl="0" algn="l">
              <a:spcBef>
                <a:spcPts val="0"/>
              </a:spcBef>
              <a:spcAft>
                <a:spcPts val="0"/>
              </a:spcAft>
              <a:buNone/>
            </a:pPr>
            <a:r>
              <a:t/>
            </a:r>
            <a:endParaRPr sz="1300">
              <a:solidFill>
                <a:schemeClr val="lt1"/>
              </a:solidFill>
              <a:latin typeface="Anaheim"/>
              <a:ea typeface="Anaheim"/>
              <a:cs typeface="Anaheim"/>
              <a:sym typeface="Anaheim"/>
            </a:endParaRPr>
          </a:p>
        </p:txBody>
      </p:sp>
      <p:pic>
        <p:nvPicPr>
          <p:cNvPr id="489" name="Google Shape;489;p39"/>
          <p:cNvPicPr preferRelativeResize="0"/>
          <p:nvPr/>
        </p:nvPicPr>
        <p:blipFill>
          <a:blip r:embed="rId3">
            <a:alphaModFix/>
          </a:blip>
          <a:stretch>
            <a:fillRect/>
          </a:stretch>
        </p:blipFill>
        <p:spPr>
          <a:xfrm>
            <a:off x="3662724" y="3409250"/>
            <a:ext cx="2231500" cy="155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0"/>
          <p:cNvSpPr txBox="1"/>
          <p:nvPr>
            <p:ph idx="2" type="title"/>
          </p:nvPr>
        </p:nvSpPr>
        <p:spPr>
          <a:xfrm>
            <a:off x="141350" y="414425"/>
            <a:ext cx="4868100" cy="27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2"/>
                </a:solidFill>
              </a:rPr>
              <a:t>News and Content</a:t>
            </a:r>
            <a:endParaRPr sz="2000">
              <a:solidFill>
                <a:schemeClr val="lt2"/>
              </a:solidFill>
            </a:endParaRPr>
          </a:p>
          <a:p>
            <a:pPr indent="0" lvl="0" marL="0" rtl="0" algn="ctr">
              <a:spcBef>
                <a:spcPts val="0"/>
              </a:spcBef>
              <a:spcAft>
                <a:spcPts val="0"/>
              </a:spcAft>
              <a:buNone/>
            </a:pPr>
            <a:r>
              <a:rPr lang="en" sz="2000">
                <a:solidFill>
                  <a:schemeClr val="lt2"/>
                </a:solidFill>
              </a:rPr>
              <a:t>Monitoring:</a:t>
            </a:r>
            <a:endParaRPr sz="2000">
              <a:solidFill>
                <a:schemeClr val="lt2"/>
              </a:solidFill>
            </a:endParaRPr>
          </a:p>
          <a:p>
            <a:pPr indent="0" lvl="0" marL="0" rtl="0" algn="ctr">
              <a:spcBef>
                <a:spcPts val="0"/>
              </a:spcBef>
              <a:spcAft>
                <a:spcPts val="0"/>
              </a:spcAft>
              <a:buNone/>
            </a:pPr>
            <a:r>
              <a:t/>
            </a:r>
            <a:endParaRPr sz="2000">
              <a:solidFill>
                <a:schemeClr val="lt2"/>
              </a:solidFill>
            </a:endParaRPr>
          </a:p>
          <a:p>
            <a:pPr indent="-311150" lvl="0" marL="457200" rtl="0" algn="l">
              <a:spcBef>
                <a:spcPts val="1000"/>
              </a:spcBef>
              <a:spcAft>
                <a:spcPts val="0"/>
              </a:spcAft>
              <a:buSzPts val="1300"/>
              <a:buFont typeface="Roboto Mono"/>
              <a:buChar char="➔"/>
            </a:pPr>
            <a:r>
              <a:rPr b="0" lang="en" sz="1300">
                <a:latin typeface="Roboto Mono"/>
                <a:ea typeface="Roboto Mono"/>
                <a:cs typeface="Roboto Mono"/>
                <a:sym typeface="Roboto Mono"/>
              </a:rPr>
              <a:t>For A company that depends on timely news analyses, or </a:t>
            </a:r>
            <a:r>
              <a:rPr b="0" lang="en" sz="1300">
                <a:latin typeface="Roboto Mono"/>
                <a:ea typeface="Roboto Mono"/>
                <a:cs typeface="Roboto Mono"/>
                <a:sym typeface="Roboto Mono"/>
              </a:rPr>
              <a:t>frequently</a:t>
            </a:r>
            <a:r>
              <a:rPr b="0" lang="en" sz="1300">
                <a:latin typeface="Roboto Mono"/>
                <a:ea typeface="Roboto Mono"/>
                <a:cs typeface="Roboto Mono"/>
                <a:sym typeface="Roboto Mono"/>
              </a:rPr>
              <a:t> appears on the news, web scraping is the ultimate solution</a:t>
            </a:r>
            <a:endParaRPr b="0" sz="1300">
              <a:latin typeface="Roboto Mono"/>
              <a:ea typeface="Roboto Mono"/>
              <a:cs typeface="Roboto Mono"/>
              <a:sym typeface="Roboto Mono"/>
            </a:endParaRPr>
          </a:p>
          <a:p>
            <a:pPr indent="-311150" lvl="0" marL="457200" rtl="0" algn="l">
              <a:spcBef>
                <a:spcPts val="1000"/>
              </a:spcBef>
              <a:spcAft>
                <a:spcPts val="0"/>
              </a:spcAft>
              <a:buSzPts val="1300"/>
              <a:buFont typeface="Roboto Mono"/>
              <a:buChar char="➔"/>
            </a:pPr>
            <a:r>
              <a:rPr b="0" lang="en" sz="1300">
                <a:latin typeface="Roboto Mono"/>
                <a:ea typeface="Roboto Mono"/>
                <a:cs typeface="Roboto Mono"/>
                <a:sym typeface="Roboto Mono"/>
              </a:rPr>
              <a:t>It will help with monitoring, aggregating, and parsing the most critical stories from the industry</a:t>
            </a:r>
            <a:endParaRPr b="0" sz="1300">
              <a:latin typeface="Roboto Mono"/>
              <a:ea typeface="Roboto Mono"/>
              <a:cs typeface="Roboto Mono"/>
              <a:sym typeface="Roboto Mono"/>
            </a:endParaRPr>
          </a:p>
        </p:txBody>
      </p:sp>
      <p:sp>
        <p:nvSpPr>
          <p:cNvPr id="495" name="Google Shape;495;p40"/>
          <p:cNvSpPr txBox="1"/>
          <p:nvPr>
            <p:ph idx="3" type="title"/>
          </p:nvPr>
        </p:nvSpPr>
        <p:spPr>
          <a:xfrm>
            <a:off x="5225325" y="540000"/>
            <a:ext cx="3824400" cy="274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Brand Monitoring:</a:t>
            </a:r>
            <a:endParaRPr>
              <a:solidFill>
                <a:schemeClr val="lt2"/>
              </a:solidFill>
            </a:endParaRPr>
          </a:p>
          <a:p>
            <a:pPr indent="0" lvl="0" marL="0" rtl="0" algn="ctr">
              <a:spcBef>
                <a:spcPts val="0"/>
              </a:spcBef>
              <a:spcAft>
                <a:spcPts val="0"/>
              </a:spcAft>
              <a:buNone/>
            </a:pPr>
            <a:r>
              <a:t/>
            </a:r>
            <a:endParaRPr>
              <a:solidFill>
                <a:schemeClr val="lt2"/>
              </a:solidFill>
            </a:endParaRPr>
          </a:p>
          <a:p>
            <a:pPr indent="-311150" lvl="0" marL="457200" rtl="0" algn="l">
              <a:spcBef>
                <a:spcPts val="0"/>
              </a:spcBef>
              <a:spcAft>
                <a:spcPts val="0"/>
              </a:spcAft>
              <a:buSzPts val="1300"/>
              <a:buFont typeface="Roboto Mono"/>
              <a:buChar char="➔"/>
            </a:pPr>
            <a:r>
              <a:rPr b="0" lang="en" sz="1300">
                <a:latin typeface="Roboto Mono"/>
                <a:ea typeface="Roboto Mono"/>
                <a:cs typeface="Roboto Mono"/>
                <a:sym typeface="Roboto Mono"/>
              </a:rPr>
              <a:t>In a highly competitive market it is top priority to protect online reputation</a:t>
            </a:r>
            <a:endParaRPr b="0" sz="1300">
              <a:latin typeface="Roboto Mono"/>
              <a:ea typeface="Roboto Mono"/>
              <a:cs typeface="Roboto Mono"/>
              <a:sym typeface="Roboto Mono"/>
            </a:endParaRPr>
          </a:p>
          <a:p>
            <a:pPr indent="0" lvl="0" marL="457200" rtl="0" algn="l">
              <a:spcBef>
                <a:spcPts val="0"/>
              </a:spcBef>
              <a:spcAft>
                <a:spcPts val="0"/>
              </a:spcAft>
              <a:buNone/>
            </a:pPr>
            <a:r>
              <a:t/>
            </a:r>
            <a:endParaRPr b="0" sz="1300">
              <a:latin typeface="Roboto Mono"/>
              <a:ea typeface="Roboto Mono"/>
              <a:cs typeface="Roboto Mono"/>
              <a:sym typeface="Roboto Mono"/>
            </a:endParaRPr>
          </a:p>
          <a:p>
            <a:pPr indent="-311150" lvl="0" marL="457200" rtl="0" algn="l">
              <a:spcBef>
                <a:spcPts val="0"/>
              </a:spcBef>
              <a:spcAft>
                <a:spcPts val="0"/>
              </a:spcAft>
              <a:buSzPts val="1300"/>
              <a:buFont typeface="Roboto Mono"/>
              <a:buChar char="➔"/>
            </a:pPr>
            <a:r>
              <a:rPr b="0" lang="en" sz="1300">
                <a:latin typeface="Roboto Mono"/>
                <a:ea typeface="Roboto Mono"/>
                <a:cs typeface="Roboto Mono"/>
                <a:sym typeface="Roboto Mono"/>
              </a:rPr>
              <a:t>Whether you sell your products online and have a strict pricing policy that you need to enforce or just want to know how people </a:t>
            </a:r>
            <a:r>
              <a:rPr b="0" lang="en" sz="1300">
                <a:latin typeface="Roboto Mono"/>
                <a:ea typeface="Roboto Mono"/>
                <a:cs typeface="Roboto Mono"/>
                <a:sym typeface="Roboto Mono"/>
              </a:rPr>
              <a:t>perceive</a:t>
            </a:r>
            <a:r>
              <a:rPr b="0" lang="en" sz="1300">
                <a:latin typeface="Roboto Mono"/>
                <a:ea typeface="Roboto Mono"/>
                <a:cs typeface="Roboto Mono"/>
                <a:sym typeface="Roboto Mono"/>
              </a:rPr>
              <a:t> your products online, web scraping will be useful</a:t>
            </a:r>
            <a:endParaRPr b="0" sz="1300">
              <a:latin typeface="Roboto Mono"/>
              <a:ea typeface="Roboto Mono"/>
              <a:cs typeface="Roboto Mono"/>
              <a:sym typeface="Roboto Mono"/>
            </a:endParaRPr>
          </a:p>
        </p:txBody>
      </p:sp>
      <p:pic>
        <p:nvPicPr>
          <p:cNvPr id="496" name="Google Shape;496;p40"/>
          <p:cNvPicPr preferRelativeResize="0"/>
          <p:nvPr/>
        </p:nvPicPr>
        <p:blipFill>
          <a:blip r:embed="rId3">
            <a:alphaModFix/>
          </a:blip>
          <a:stretch>
            <a:fillRect/>
          </a:stretch>
        </p:blipFill>
        <p:spPr>
          <a:xfrm>
            <a:off x="998325" y="3442725"/>
            <a:ext cx="3154150" cy="157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ph idx="1" type="body"/>
          </p:nvPr>
        </p:nvSpPr>
        <p:spPr>
          <a:xfrm>
            <a:off x="4969975" y="1821925"/>
            <a:ext cx="3873300" cy="27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u="sng"/>
              <a:t>Legal issues in India</a:t>
            </a:r>
            <a:endParaRPr b="1" i="1" u="sng"/>
          </a:p>
          <a:p>
            <a:pPr indent="0" lvl="0" marL="0" rtl="0" algn="l">
              <a:spcBef>
                <a:spcPts val="0"/>
              </a:spcBef>
              <a:spcAft>
                <a:spcPts val="0"/>
              </a:spcAft>
              <a:buNone/>
            </a:pPr>
            <a:r>
              <a:rPr lang="en" sz="1400"/>
              <a:t>- </a:t>
            </a:r>
            <a:r>
              <a:rPr lang="en" sz="1400"/>
              <a:t>Leaving a few cases dealing with IPR infringement, Indian courts have not expressly ruled on the legality of web scraping. </a:t>
            </a:r>
            <a:endParaRPr sz="1400"/>
          </a:p>
          <a:p>
            <a:pPr indent="0" lvl="0" marL="0" rtl="0" algn="l">
              <a:spcBef>
                <a:spcPts val="0"/>
              </a:spcBef>
              <a:spcAft>
                <a:spcPts val="0"/>
              </a:spcAft>
              <a:buNone/>
            </a:pPr>
            <a:r>
              <a:rPr lang="en" sz="1400"/>
              <a:t>- </a:t>
            </a:r>
            <a:r>
              <a:rPr lang="en" sz="1400"/>
              <a:t>However, since all common forms of electronic contracts are enforceable in India, violating the terms of use prohibiting data scraping will be a violation of the contract law. </a:t>
            </a:r>
            <a:endParaRPr sz="1400"/>
          </a:p>
          <a:p>
            <a:pPr indent="0" lvl="0" marL="0" rtl="0" algn="l">
              <a:spcBef>
                <a:spcPts val="0"/>
              </a:spcBef>
              <a:spcAft>
                <a:spcPts val="0"/>
              </a:spcAft>
              <a:buNone/>
            </a:pPr>
            <a:r>
              <a:rPr lang="en" sz="1400"/>
              <a:t>- It will also violate the Information Technology Act, 2000, which penalizes unauthorized access to a computer resource or extracting data from a computer resource.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502" name="Google Shape;502;p41"/>
          <p:cNvSpPr txBox="1"/>
          <p:nvPr>
            <p:ph type="title"/>
          </p:nvPr>
        </p:nvSpPr>
        <p:spPr>
          <a:xfrm>
            <a:off x="3429000" y="205500"/>
            <a:ext cx="54141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Legality and Ethics of Web Scraping </a:t>
            </a:r>
            <a:endParaRPr/>
          </a:p>
        </p:txBody>
      </p:sp>
      <p:sp>
        <p:nvSpPr>
          <p:cNvPr id="503" name="Google Shape;503;p41"/>
          <p:cNvSpPr txBox="1"/>
          <p:nvPr/>
        </p:nvSpPr>
        <p:spPr>
          <a:xfrm>
            <a:off x="297700" y="874500"/>
            <a:ext cx="4271400" cy="42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u="sng">
                <a:solidFill>
                  <a:srgbClr val="FFFFFF"/>
                </a:solidFill>
                <a:latin typeface="Anaheim"/>
                <a:ea typeface="Anaheim"/>
                <a:cs typeface="Anaheim"/>
                <a:sym typeface="Anaheim"/>
              </a:rPr>
              <a:t>Web scraping code of conduct:</a:t>
            </a:r>
            <a:endParaRPr b="1" i="1" sz="1700" u="sng">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Don't steal: Copyright and fair use</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Don't download copies of documents that are clearly not public</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Check your local legislation</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Don't share downloaded content illegally</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Share what you can</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Don't break the web: Denial of Service attacks</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Publish your own data in a reusable way</a:t>
            </a:r>
            <a:endParaRPr sz="1600">
              <a:solidFill>
                <a:srgbClr val="FFFFFF"/>
              </a:solidFill>
              <a:latin typeface="Anaheim"/>
              <a:ea typeface="Anaheim"/>
              <a:cs typeface="Anaheim"/>
              <a:sym typeface="Anaheim"/>
            </a:endParaRPr>
          </a:p>
          <a:p>
            <a:pPr indent="-330200" lvl="0" marL="457200" rtl="0" algn="l">
              <a:spcBef>
                <a:spcPts val="1000"/>
              </a:spcBef>
              <a:spcAft>
                <a:spcPts val="0"/>
              </a:spcAft>
              <a:buClr>
                <a:srgbClr val="FFFFFF"/>
              </a:buClr>
              <a:buSzPts val="1600"/>
              <a:buFont typeface="Anaheim"/>
              <a:buAutoNum type="arabicPeriod"/>
            </a:pPr>
            <a:r>
              <a:rPr lang="en" sz="1600">
                <a:solidFill>
                  <a:srgbClr val="FFFFFF"/>
                </a:solidFill>
                <a:latin typeface="Anaheim"/>
                <a:ea typeface="Anaheim"/>
                <a:cs typeface="Anaheim"/>
                <a:sym typeface="Anaheim"/>
              </a:rPr>
              <a:t>View robots.txt file</a:t>
            </a:r>
            <a:endParaRPr>
              <a:solidFill>
                <a:srgbClr val="FFFFFF"/>
              </a:solidFill>
              <a:latin typeface="Anaheim"/>
              <a:ea typeface="Anaheim"/>
              <a:cs typeface="Anaheim"/>
              <a:sym typeface="Anahei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2"/>
          <p:cNvSpPr txBox="1"/>
          <p:nvPr>
            <p:ph type="title"/>
          </p:nvPr>
        </p:nvSpPr>
        <p:spPr>
          <a:xfrm>
            <a:off x="387150" y="1815900"/>
            <a:ext cx="8493000" cy="13467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E-mail Automation_Decoded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txBox="1"/>
          <p:nvPr>
            <p:ph idx="1" type="body"/>
          </p:nvPr>
        </p:nvSpPr>
        <p:spPr>
          <a:xfrm>
            <a:off x="0" y="1338600"/>
            <a:ext cx="8490300" cy="3262200"/>
          </a:xfrm>
          <a:prstGeom prst="rect">
            <a:avLst/>
          </a:prstGeom>
        </p:spPr>
        <p:txBody>
          <a:bodyPr anchorCtr="0" anchor="t" bIns="91425" lIns="91425" spcFirstLastPara="1" rIns="91425" wrap="square" tIns="91425">
            <a:noAutofit/>
          </a:bodyPr>
          <a:lstStyle/>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Email automation is the process of sending automated email messages to your subscribers based on predefined rules. </a:t>
            </a:r>
            <a:endParaRPr sz="1300">
              <a:latin typeface="Roboto Mono"/>
              <a:ea typeface="Roboto Mono"/>
              <a:cs typeface="Roboto Mono"/>
              <a:sym typeface="Roboto Mono"/>
            </a:endParaRPr>
          </a:p>
          <a:p>
            <a:pPr indent="-311150" lvl="0" marL="457200" rtl="0" algn="l">
              <a:spcBef>
                <a:spcPts val="1000"/>
              </a:spcBef>
              <a:spcAft>
                <a:spcPts val="0"/>
              </a:spcAft>
              <a:buSzPts val="1300"/>
              <a:buFont typeface="Roboto Mono"/>
              <a:buChar char="➔"/>
            </a:pPr>
            <a:r>
              <a:rPr lang="en" sz="1300">
                <a:latin typeface="Roboto Mono"/>
                <a:ea typeface="Roboto Mono"/>
                <a:cs typeface="Roboto Mono"/>
                <a:sym typeface="Roboto Mono"/>
              </a:rPr>
              <a:t>The rules might be related to actions your subscribers take while interacting with your emails or when visiting your website.</a:t>
            </a:r>
            <a:endParaRPr sz="1300">
              <a:latin typeface="Roboto Mono"/>
              <a:ea typeface="Roboto Mono"/>
              <a:cs typeface="Roboto Mono"/>
              <a:sym typeface="Roboto Mono"/>
            </a:endParaRPr>
          </a:p>
          <a:p>
            <a:pPr indent="-311150" lvl="0" marL="457200" rtl="0" algn="l">
              <a:lnSpc>
                <a:spcPct val="115000"/>
              </a:lnSpc>
              <a:spcBef>
                <a:spcPts val="1000"/>
              </a:spcBef>
              <a:spcAft>
                <a:spcPts val="0"/>
              </a:spcAft>
              <a:buSzPts val="1300"/>
              <a:buFont typeface="Roboto Mono"/>
              <a:buChar char="➔"/>
            </a:pPr>
            <a:r>
              <a:rPr lang="en" sz="1300">
                <a:latin typeface="Roboto Mono"/>
                <a:ea typeface="Roboto Mono"/>
                <a:cs typeface="Roboto Mono"/>
                <a:sym typeface="Roboto Mono"/>
              </a:rPr>
              <a:t>Email automation is a very powerful process because it can help you send the right message to the right audience without manual interaction.</a:t>
            </a:r>
            <a:endParaRPr sz="1300">
              <a:latin typeface="Roboto Mono"/>
              <a:ea typeface="Roboto Mono"/>
              <a:cs typeface="Roboto Mono"/>
              <a:sym typeface="Roboto Mono"/>
            </a:endParaRPr>
          </a:p>
          <a:p>
            <a:pPr indent="0" lvl="0" marL="0" rtl="0" algn="l">
              <a:lnSpc>
                <a:spcPct val="115000"/>
              </a:lnSpc>
              <a:spcBef>
                <a:spcPts val="2100"/>
              </a:spcBef>
              <a:spcAft>
                <a:spcPts val="0"/>
              </a:spcAft>
              <a:buNone/>
            </a:pPr>
            <a:r>
              <a:rPr lang="en" sz="1300">
                <a:latin typeface="Roboto Mono"/>
                <a:ea typeface="Roboto Mono"/>
                <a:cs typeface="Roboto Mono"/>
                <a:sym typeface="Roboto Mono"/>
              </a:rPr>
              <a:t>The most popular email automation tasks are:</a:t>
            </a:r>
            <a:endParaRPr sz="1300">
              <a:latin typeface="Roboto Mono"/>
              <a:ea typeface="Roboto Mono"/>
              <a:cs typeface="Roboto Mono"/>
              <a:sym typeface="Roboto Mono"/>
            </a:endParaRPr>
          </a:p>
          <a:p>
            <a:pPr indent="-311150" lvl="0" marL="647700" rtl="0" algn="l">
              <a:lnSpc>
                <a:spcPct val="115000"/>
              </a:lnSpc>
              <a:spcBef>
                <a:spcPts val="2100"/>
              </a:spcBef>
              <a:spcAft>
                <a:spcPts val="0"/>
              </a:spcAft>
              <a:buClr>
                <a:schemeClr val="lt1"/>
              </a:buClr>
              <a:buSzPts val="1300"/>
              <a:buFont typeface="Roboto Mono"/>
              <a:buChar char="●"/>
            </a:pPr>
            <a:r>
              <a:rPr lang="en" sz="1300">
                <a:latin typeface="Roboto Mono"/>
                <a:ea typeface="Roboto Mono"/>
                <a:cs typeface="Roboto Mono"/>
                <a:sym typeface="Roboto Mono"/>
              </a:rPr>
              <a:t>Welcome emails</a:t>
            </a:r>
            <a:endParaRPr sz="1300">
              <a:latin typeface="Roboto Mono"/>
              <a:ea typeface="Roboto Mono"/>
              <a:cs typeface="Roboto Mono"/>
              <a:sym typeface="Roboto Mono"/>
            </a:endParaRPr>
          </a:p>
          <a:p>
            <a:pPr indent="-311150" lvl="0" marL="647700" rtl="0" algn="l">
              <a:lnSpc>
                <a:spcPct val="115000"/>
              </a:lnSpc>
              <a:spcBef>
                <a:spcPts val="0"/>
              </a:spcBef>
              <a:spcAft>
                <a:spcPts val="0"/>
              </a:spcAft>
              <a:buClr>
                <a:schemeClr val="lt1"/>
              </a:buClr>
              <a:buSzPts val="1300"/>
              <a:buFont typeface="Roboto Mono"/>
              <a:buChar char="●"/>
            </a:pPr>
            <a:r>
              <a:rPr lang="en" sz="1300">
                <a:latin typeface="Roboto Mono"/>
                <a:ea typeface="Roboto Mono"/>
                <a:cs typeface="Roboto Mono"/>
                <a:sym typeface="Roboto Mono"/>
              </a:rPr>
              <a:t>Cart Abandonment emails</a:t>
            </a:r>
            <a:endParaRPr sz="1300">
              <a:latin typeface="Roboto Mono"/>
              <a:ea typeface="Roboto Mono"/>
              <a:cs typeface="Roboto Mono"/>
              <a:sym typeface="Roboto Mono"/>
            </a:endParaRPr>
          </a:p>
          <a:p>
            <a:pPr indent="-311150" lvl="0" marL="647700" rtl="0" algn="l">
              <a:lnSpc>
                <a:spcPct val="115000"/>
              </a:lnSpc>
              <a:spcBef>
                <a:spcPts val="0"/>
              </a:spcBef>
              <a:spcAft>
                <a:spcPts val="0"/>
              </a:spcAft>
              <a:buClr>
                <a:schemeClr val="lt1"/>
              </a:buClr>
              <a:buSzPts val="1300"/>
              <a:buFont typeface="Roboto Mono"/>
              <a:buChar char="●"/>
            </a:pPr>
            <a:r>
              <a:rPr lang="en" sz="1300">
                <a:latin typeface="Roboto Mono"/>
                <a:ea typeface="Roboto Mono"/>
                <a:cs typeface="Roboto Mono"/>
                <a:sym typeface="Roboto Mono"/>
              </a:rPr>
              <a:t>Customer follow-up messages</a:t>
            </a:r>
            <a:endParaRPr sz="1300">
              <a:latin typeface="Roboto Mono"/>
              <a:ea typeface="Roboto Mono"/>
              <a:cs typeface="Roboto Mono"/>
              <a:sym typeface="Roboto Mono"/>
            </a:endParaRPr>
          </a:p>
          <a:p>
            <a:pPr indent="-320675" lvl="0" marL="647700" rtl="0" algn="l">
              <a:lnSpc>
                <a:spcPct val="115000"/>
              </a:lnSpc>
              <a:spcBef>
                <a:spcPts val="0"/>
              </a:spcBef>
              <a:spcAft>
                <a:spcPts val="0"/>
              </a:spcAft>
              <a:buClr>
                <a:schemeClr val="lt1"/>
              </a:buClr>
              <a:buSzPts val="1450"/>
              <a:buFont typeface="Arial"/>
              <a:buChar char="●"/>
            </a:pPr>
            <a:r>
              <a:rPr lang="en" sz="1300">
                <a:latin typeface="Roboto Mono"/>
                <a:ea typeface="Roboto Mono"/>
                <a:cs typeface="Roboto Mono"/>
                <a:sym typeface="Roboto Mono"/>
              </a:rPr>
              <a:t>Automated email sales funnels (Email sales funnels and autoresponders</a:t>
            </a:r>
            <a:r>
              <a:rPr lang="en" sz="1450">
                <a:latin typeface="Arial"/>
                <a:ea typeface="Arial"/>
                <a:cs typeface="Arial"/>
                <a:sym typeface="Arial"/>
              </a:rPr>
              <a:t>)</a:t>
            </a:r>
            <a:endParaRPr sz="1450">
              <a:latin typeface="Arial"/>
              <a:ea typeface="Arial"/>
              <a:cs typeface="Arial"/>
              <a:sym typeface="Arial"/>
            </a:endParaRPr>
          </a:p>
          <a:p>
            <a:pPr indent="0" lvl="0" marL="0" rtl="0" algn="l">
              <a:lnSpc>
                <a:spcPct val="115000"/>
              </a:lnSpc>
              <a:spcBef>
                <a:spcPts val="4200"/>
              </a:spcBef>
              <a:spcAft>
                <a:spcPts val="0"/>
              </a:spcAft>
              <a:buNone/>
            </a:pPr>
            <a:r>
              <a:t/>
            </a:r>
            <a:endParaRPr sz="1650">
              <a:latin typeface="Arial"/>
              <a:ea typeface="Arial"/>
              <a:cs typeface="Arial"/>
              <a:sym typeface="Arial"/>
            </a:endParaRPr>
          </a:p>
          <a:p>
            <a:pPr indent="0" lvl="0" marL="0" rtl="0" algn="l">
              <a:spcBef>
                <a:spcPts val="21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sz="1400">
              <a:latin typeface="Overpass Mono"/>
              <a:ea typeface="Overpass Mono"/>
              <a:cs typeface="Overpass Mono"/>
              <a:sym typeface="Overpass Mono"/>
            </a:endParaRPr>
          </a:p>
          <a:p>
            <a:pPr indent="0" lvl="0" marL="0" rtl="0" algn="l">
              <a:spcBef>
                <a:spcPts val="0"/>
              </a:spcBef>
              <a:spcAft>
                <a:spcPts val="0"/>
              </a:spcAft>
              <a:buNone/>
            </a:pPr>
            <a:r>
              <a:rPr lang="en">
                <a:latin typeface="Overpass Mono"/>
                <a:ea typeface="Overpass Mono"/>
                <a:cs typeface="Overpass Mono"/>
                <a:sym typeface="Overpass Mono"/>
              </a:rPr>
              <a:t>                                          </a:t>
            </a:r>
            <a:r>
              <a:rPr lang="en">
                <a:highlight>
                  <a:schemeClr val="dk1"/>
                </a:highlight>
                <a:latin typeface="Roboto"/>
                <a:ea typeface="Roboto"/>
                <a:cs typeface="Roboto"/>
                <a:sym typeface="Roboto"/>
              </a:rPr>
              <a:t>                                                                            </a:t>
            </a:r>
            <a:endParaRPr>
              <a:highlight>
                <a:schemeClr val="dk1"/>
              </a:highlight>
              <a:latin typeface="Roboto"/>
              <a:ea typeface="Roboto"/>
              <a:cs typeface="Roboto"/>
              <a:sym typeface="Roboto"/>
            </a:endParaRPr>
          </a:p>
        </p:txBody>
      </p:sp>
      <p:sp>
        <p:nvSpPr>
          <p:cNvPr id="514" name="Google Shape;514;p43"/>
          <p:cNvSpPr txBox="1"/>
          <p:nvPr/>
        </p:nvSpPr>
        <p:spPr>
          <a:xfrm>
            <a:off x="0" y="540000"/>
            <a:ext cx="63453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Overpass Mono"/>
                <a:ea typeface="Overpass Mono"/>
                <a:cs typeface="Overpass Mono"/>
                <a:sym typeface="Overpass Mono"/>
              </a:rPr>
              <a:t>What is email automation</a:t>
            </a:r>
            <a:endParaRPr b="1" sz="3000">
              <a:solidFill>
                <a:schemeClr val="dk2"/>
              </a:solidFill>
              <a:latin typeface="Overpass Mono"/>
              <a:ea typeface="Overpass Mono"/>
              <a:cs typeface="Overpass Mono"/>
              <a:sym typeface="Overpas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txBox="1"/>
          <p:nvPr>
            <p:ph idx="2" type="title"/>
          </p:nvPr>
        </p:nvSpPr>
        <p:spPr>
          <a:xfrm>
            <a:off x="454800" y="2326950"/>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Initiate_</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4"/>
          <p:cNvSpPr txBox="1"/>
          <p:nvPr>
            <p:ph idx="1" type="subTitle"/>
          </p:nvPr>
        </p:nvSpPr>
        <p:spPr>
          <a:xfrm flipH="1">
            <a:off x="6223000" y="686900"/>
            <a:ext cx="2868900" cy="80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verpass Mono"/>
                <a:ea typeface="Overpass Mono"/>
                <a:cs typeface="Overpass Mono"/>
                <a:sym typeface="Overpass Mono"/>
              </a:rPr>
              <a:t> </a:t>
            </a:r>
            <a:r>
              <a:rPr b="1" lang="en" sz="2000">
                <a:solidFill>
                  <a:schemeClr val="dk2"/>
                </a:solidFill>
                <a:latin typeface="Overpass Mono"/>
                <a:ea typeface="Overpass Mono"/>
                <a:cs typeface="Overpass Mono"/>
                <a:sym typeface="Overpass Mono"/>
              </a:rPr>
              <a:t>HOW DOES EMAIL AUTOMATION WORK?</a:t>
            </a:r>
            <a:endParaRPr b="1" sz="2000">
              <a:solidFill>
                <a:schemeClr val="dk2"/>
              </a:solidFill>
              <a:latin typeface="Overpass Mono"/>
              <a:ea typeface="Overpass Mono"/>
              <a:cs typeface="Overpass Mono"/>
              <a:sym typeface="Overpass Mono"/>
            </a:endParaRPr>
          </a:p>
        </p:txBody>
      </p:sp>
      <p:sp>
        <p:nvSpPr>
          <p:cNvPr id="520" name="Google Shape;520;p44"/>
          <p:cNvSpPr txBox="1"/>
          <p:nvPr/>
        </p:nvSpPr>
        <p:spPr>
          <a:xfrm>
            <a:off x="1107525" y="2024975"/>
            <a:ext cx="521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Mono"/>
                <a:ea typeface="Roboto Mono"/>
                <a:cs typeface="Roboto Mono"/>
                <a:sym typeface="Roboto Mono"/>
              </a:rPr>
              <a:t>They are added to their relevant audience segment based on their actions, location, interests, etc.</a:t>
            </a:r>
            <a:endParaRPr sz="1300">
              <a:solidFill>
                <a:schemeClr val="lt1"/>
              </a:solidFill>
              <a:latin typeface="Roboto Mono"/>
              <a:ea typeface="Roboto Mono"/>
              <a:cs typeface="Roboto Mono"/>
              <a:sym typeface="Roboto Mono"/>
            </a:endParaRPr>
          </a:p>
        </p:txBody>
      </p:sp>
      <p:sp>
        <p:nvSpPr>
          <p:cNvPr id="521" name="Google Shape;521;p44"/>
          <p:cNvSpPr txBox="1"/>
          <p:nvPr/>
        </p:nvSpPr>
        <p:spPr>
          <a:xfrm>
            <a:off x="1107525" y="207875"/>
            <a:ext cx="4928100" cy="8082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lang="en" sz="1300">
                <a:solidFill>
                  <a:schemeClr val="lt1"/>
                </a:solidFill>
                <a:latin typeface="Roboto Mono"/>
                <a:ea typeface="Roboto Mono"/>
                <a:cs typeface="Roboto Mono"/>
                <a:sym typeface="Roboto Mono"/>
              </a:rPr>
              <a:t>A visitor lands on your website and performs some action. </a:t>
            </a:r>
            <a:endParaRPr sz="1300">
              <a:solidFill>
                <a:schemeClr val="lt1"/>
              </a:solidFill>
              <a:latin typeface="Roboto Mono"/>
              <a:ea typeface="Roboto Mono"/>
              <a:cs typeface="Roboto Mono"/>
              <a:sym typeface="Roboto Mono"/>
            </a:endParaRPr>
          </a:p>
        </p:txBody>
      </p:sp>
      <p:sp>
        <p:nvSpPr>
          <p:cNvPr id="522" name="Google Shape;522;p44"/>
          <p:cNvSpPr txBox="1"/>
          <p:nvPr/>
        </p:nvSpPr>
        <p:spPr>
          <a:xfrm>
            <a:off x="1107528" y="1124450"/>
            <a:ext cx="4714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Mono"/>
                <a:ea typeface="Roboto Mono"/>
                <a:cs typeface="Roboto Mono"/>
                <a:sym typeface="Roboto Mono"/>
              </a:rPr>
              <a:t>Their contact details are added to your       database</a:t>
            </a:r>
            <a:endParaRPr sz="1300">
              <a:solidFill>
                <a:schemeClr val="lt1"/>
              </a:solidFill>
              <a:latin typeface="Roboto Mono"/>
              <a:ea typeface="Roboto Mono"/>
              <a:cs typeface="Roboto Mono"/>
              <a:sym typeface="Roboto Mono"/>
            </a:endParaRPr>
          </a:p>
        </p:txBody>
      </p:sp>
      <p:pic>
        <p:nvPicPr>
          <p:cNvPr id="523" name="Google Shape;523;p44"/>
          <p:cNvPicPr preferRelativeResize="0"/>
          <p:nvPr/>
        </p:nvPicPr>
        <p:blipFill>
          <a:blip r:embed="rId3">
            <a:alphaModFix/>
          </a:blip>
          <a:stretch>
            <a:fillRect/>
          </a:stretch>
        </p:blipFill>
        <p:spPr>
          <a:xfrm>
            <a:off x="0" y="0"/>
            <a:ext cx="927450" cy="4702199"/>
          </a:xfrm>
          <a:prstGeom prst="rect">
            <a:avLst/>
          </a:prstGeom>
          <a:noFill/>
          <a:ln>
            <a:noFill/>
          </a:ln>
        </p:spPr>
      </p:pic>
      <p:sp>
        <p:nvSpPr>
          <p:cNvPr id="524" name="Google Shape;524;p44"/>
          <p:cNvSpPr txBox="1"/>
          <p:nvPr/>
        </p:nvSpPr>
        <p:spPr>
          <a:xfrm>
            <a:off x="1107525" y="2925500"/>
            <a:ext cx="5306100" cy="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Mono"/>
                <a:ea typeface="Roboto Mono"/>
                <a:cs typeface="Roboto Mono"/>
                <a:sym typeface="Roboto Mono"/>
              </a:rPr>
              <a:t>You set up rules, conditions, create an automated email marketing campaign that would be sent to your new contact </a:t>
            </a:r>
            <a:endParaRPr sz="1300">
              <a:solidFill>
                <a:schemeClr val="lt1"/>
              </a:solidFill>
              <a:latin typeface="Roboto Mono"/>
              <a:ea typeface="Roboto Mono"/>
              <a:cs typeface="Roboto Mono"/>
              <a:sym typeface="Roboto Mono"/>
            </a:endParaRPr>
          </a:p>
        </p:txBody>
      </p:sp>
      <p:sp>
        <p:nvSpPr>
          <p:cNvPr id="525" name="Google Shape;525;p44"/>
          <p:cNvSpPr txBox="1"/>
          <p:nvPr/>
        </p:nvSpPr>
        <p:spPr>
          <a:xfrm>
            <a:off x="1107525" y="3872725"/>
            <a:ext cx="579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Mono"/>
                <a:ea typeface="Roboto Mono"/>
                <a:cs typeface="Roboto Mono"/>
                <a:sym typeface="Roboto Mono"/>
              </a:rPr>
              <a:t>Your new contact </a:t>
            </a:r>
            <a:r>
              <a:rPr lang="en" sz="1300">
                <a:solidFill>
                  <a:schemeClr val="lt1"/>
                </a:solidFill>
                <a:latin typeface="Roboto Mono"/>
                <a:ea typeface="Roboto Mono"/>
                <a:cs typeface="Roboto Mono"/>
                <a:sym typeface="Roboto Mono"/>
              </a:rPr>
              <a:t>receives</a:t>
            </a:r>
            <a:r>
              <a:rPr lang="en" sz="1300">
                <a:solidFill>
                  <a:schemeClr val="lt1"/>
                </a:solidFill>
                <a:latin typeface="Roboto Mono"/>
                <a:ea typeface="Roboto Mono"/>
                <a:cs typeface="Roboto Mono"/>
                <a:sym typeface="Roboto Mono"/>
              </a:rPr>
              <a:t> a relevant email from you according to the conditions you set up earlier</a:t>
            </a:r>
            <a:endParaRPr sz="1300">
              <a:solidFill>
                <a:schemeClr val="lt1"/>
              </a:solidFill>
              <a:latin typeface="Roboto Mono"/>
              <a:ea typeface="Roboto Mono"/>
              <a:cs typeface="Roboto Mono"/>
              <a:sym typeface="Roboto Mono"/>
            </a:endParaRPr>
          </a:p>
        </p:txBody>
      </p:sp>
      <p:pic>
        <p:nvPicPr>
          <p:cNvPr id="526" name="Google Shape;526;p44"/>
          <p:cNvPicPr preferRelativeResize="0"/>
          <p:nvPr/>
        </p:nvPicPr>
        <p:blipFill>
          <a:blip r:embed="rId4">
            <a:alphaModFix/>
          </a:blip>
          <a:stretch>
            <a:fillRect/>
          </a:stretch>
        </p:blipFill>
        <p:spPr>
          <a:xfrm>
            <a:off x="6593700" y="2344700"/>
            <a:ext cx="2351625" cy="1567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5"/>
          <p:cNvSpPr txBox="1"/>
          <p:nvPr>
            <p:ph type="title"/>
          </p:nvPr>
        </p:nvSpPr>
        <p:spPr>
          <a:xfrm>
            <a:off x="433225" y="1871200"/>
            <a:ext cx="8446800" cy="12912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QR Code Reader_Decoded</a:t>
            </a:r>
            <a:endParaRPr/>
          </a:p>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6"/>
          <p:cNvSpPr txBox="1"/>
          <p:nvPr>
            <p:ph idx="1" type="subTitle"/>
          </p:nvPr>
        </p:nvSpPr>
        <p:spPr>
          <a:xfrm flipH="1">
            <a:off x="619875" y="450325"/>
            <a:ext cx="5002500" cy="43713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highlight>
                  <a:schemeClr val="dk1"/>
                </a:highlight>
              </a:rPr>
              <a:t>T</a:t>
            </a:r>
            <a:r>
              <a:rPr lang="en">
                <a:highlight>
                  <a:schemeClr val="dk1"/>
                </a:highlight>
              </a:rPr>
              <a:t>he QR code term stands for Quick Response Code. QR codes are square barcodes (two-dimensional barcodes) that were first developed and used in Japan.</a:t>
            </a:r>
            <a:endParaRPr>
              <a:highlight>
                <a:schemeClr val="dk1"/>
              </a:highlight>
            </a:endParaRPr>
          </a:p>
          <a:p>
            <a:pPr indent="-342900" lvl="0" marL="457200" rtl="0" algn="l">
              <a:spcBef>
                <a:spcPts val="0"/>
              </a:spcBef>
              <a:spcAft>
                <a:spcPts val="0"/>
              </a:spcAft>
              <a:buSzPts val="1800"/>
              <a:buChar char="●"/>
            </a:pPr>
            <a:r>
              <a:rPr lang="en">
                <a:highlight>
                  <a:schemeClr val="dk1"/>
                </a:highlight>
              </a:rPr>
              <a:t>A QR code is nothing more than a way to store information in a machine-readable optical label.</a:t>
            </a:r>
            <a:endParaRPr>
              <a:highlight>
                <a:schemeClr val="dk1"/>
              </a:highlight>
            </a:endParaRPr>
          </a:p>
          <a:p>
            <a:pPr indent="-342900" lvl="0" marL="457200" rtl="0" algn="l">
              <a:spcBef>
                <a:spcPts val="0"/>
              </a:spcBef>
              <a:spcAft>
                <a:spcPts val="0"/>
              </a:spcAft>
              <a:buSzPts val="1800"/>
              <a:buChar char="●"/>
            </a:pPr>
            <a:r>
              <a:rPr lang="en">
                <a:highlight>
                  <a:schemeClr val="dk1"/>
                </a:highlight>
              </a:rPr>
              <a:t>A QR code works in the same way as a barcode at the supermarket.</a:t>
            </a:r>
            <a:endParaRPr/>
          </a:p>
          <a:p>
            <a:pPr indent="-342900" lvl="0" marL="457200" rtl="0" algn="l">
              <a:spcBef>
                <a:spcPts val="0"/>
              </a:spcBef>
              <a:spcAft>
                <a:spcPts val="0"/>
              </a:spcAft>
              <a:buSzPts val="1800"/>
              <a:buChar char="●"/>
            </a:pPr>
            <a:r>
              <a:rPr lang="en">
                <a:highlight>
                  <a:schemeClr val="dk1"/>
                </a:highlight>
              </a:rPr>
              <a:t>The modern-day QR Code consists of 7 parts. Each of these parts creates a sort of pixel pattern that looks similar to a crossword puzzle. </a:t>
            </a:r>
            <a:endParaRPr>
              <a:highlight>
                <a:schemeClr val="dk1"/>
              </a:highlight>
            </a:endParaRPr>
          </a:p>
          <a:p>
            <a:pPr indent="-342900" lvl="0" marL="457200" rtl="0" algn="l">
              <a:spcBef>
                <a:spcPts val="0"/>
              </a:spcBef>
              <a:spcAft>
                <a:spcPts val="0"/>
              </a:spcAft>
              <a:buSzPts val="1800"/>
              <a:buChar char="●"/>
            </a:pPr>
            <a:r>
              <a:rPr lang="en">
                <a:highlight>
                  <a:schemeClr val="dk1"/>
                </a:highlight>
              </a:rPr>
              <a:t>Each element has a specific purpose that conveys certain information through the Code.</a:t>
            </a:r>
            <a:endParaRPr>
              <a:highlight>
                <a:schemeClr val="dk1"/>
              </a:highlight>
            </a:endParaRPr>
          </a:p>
        </p:txBody>
      </p:sp>
      <p:pic>
        <p:nvPicPr>
          <p:cNvPr id="537" name="Google Shape;537;p46"/>
          <p:cNvPicPr preferRelativeResize="0"/>
          <p:nvPr/>
        </p:nvPicPr>
        <p:blipFill>
          <a:blip r:embed="rId3">
            <a:alphaModFix/>
          </a:blip>
          <a:stretch>
            <a:fillRect/>
          </a:stretch>
        </p:blipFill>
        <p:spPr>
          <a:xfrm>
            <a:off x="5622375" y="0"/>
            <a:ext cx="3458577" cy="1721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47"/>
          <p:cNvPicPr preferRelativeResize="0"/>
          <p:nvPr/>
        </p:nvPicPr>
        <p:blipFill>
          <a:blip r:embed="rId3">
            <a:alphaModFix/>
          </a:blip>
          <a:stretch>
            <a:fillRect/>
          </a:stretch>
        </p:blipFill>
        <p:spPr>
          <a:xfrm>
            <a:off x="4632275" y="1104888"/>
            <a:ext cx="4511725" cy="2933725"/>
          </a:xfrm>
          <a:prstGeom prst="rect">
            <a:avLst/>
          </a:prstGeom>
          <a:noFill/>
          <a:ln>
            <a:noFill/>
          </a:ln>
        </p:spPr>
      </p:pic>
      <p:sp>
        <p:nvSpPr>
          <p:cNvPr id="543" name="Google Shape;543;p47"/>
          <p:cNvSpPr txBox="1"/>
          <p:nvPr>
            <p:ph idx="1" type="body"/>
          </p:nvPr>
        </p:nvSpPr>
        <p:spPr>
          <a:xfrm>
            <a:off x="83425" y="1973025"/>
            <a:ext cx="3816000" cy="239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50">
                <a:highlight>
                  <a:schemeClr val="dk1"/>
                </a:highlight>
                <a:latin typeface="Arial"/>
                <a:ea typeface="Arial"/>
                <a:cs typeface="Arial"/>
                <a:sym typeface="Arial"/>
              </a:rPr>
              <a:t>A QR code is made up of four main parts:</a:t>
            </a:r>
            <a:endParaRPr sz="1550">
              <a:highlight>
                <a:schemeClr val="dk1"/>
              </a:highlight>
              <a:latin typeface="Arial"/>
              <a:ea typeface="Arial"/>
              <a:cs typeface="Arial"/>
              <a:sym typeface="Arial"/>
            </a:endParaRPr>
          </a:p>
          <a:p>
            <a:pPr indent="-327025" lvl="0" marL="457200" rtl="0" algn="l">
              <a:lnSpc>
                <a:spcPct val="115000"/>
              </a:lnSpc>
              <a:spcBef>
                <a:spcPts val="1000"/>
              </a:spcBef>
              <a:spcAft>
                <a:spcPts val="0"/>
              </a:spcAft>
              <a:buClr>
                <a:schemeClr val="lt1"/>
              </a:buClr>
              <a:buSzPts val="1550"/>
              <a:buFont typeface="Arial"/>
              <a:buAutoNum type="arabicPeriod"/>
            </a:pPr>
            <a:r>
              <a:rPr lang="en" sz="1550">
                <a:highlight>
                  <a:schemeClr val="dk1"/>
                </a:highlight>
                <a:latin typeface="Arial"/>
                <a:ea typeface="Arial"/>
                <a:cs typeface="Arial"/>
                <a:sym typeface="Arial"/>
              </a:rPr>
              <a:t>Finder patterns</a:t>
            </a:r>
            <a:endParaRPr sz="1550">
              <a:highlight>
                <a:schemeClr val="dk1"/>
              </a:highlight>
              <a:latin typeface="Arial"/>
              <a:ea typeface="Arial"/>
              <a:cs typeface="Arial"/>
              <a:sym typeface="Arial"/>
            </a:endParaRPr>
          </a:p>
          <a:p>
            <a:pPr indent="-327025" lvl="0" marL="457200" rtl="0" algn="l">
              <a:lnSpc>
                <a:spcPct val="115000"/>
              </a:lnSpc>
              <a:spcBef>
                <a:spcPts val="1000"/>
              </a:spcBef>
              <a:spcAft>
                <a:spcPts val="0"/>
              </a:spcAft>
              <a:buClr>
                <a:schemeClr val="lt1"/>
              </a:buClr>
              <a:buSzPts val="1550"/>
              <a:buFont typeface="Arial"/>
              <a:buAutoNum type="arabicPeriod"/>
            </a:pPr>
            <a:r>
              <a:rPr lang="en" sz="1550">
                <a:highlight>
                  <a:schemeClr val="dk1"/>
                </a:highlight>
                <a:latin typeface="Arial"/>
                <a:ea typeface="Arial"/>
                <a:cs typeface="Arial"/>
                <a:sym typeface="Arial"/>
              </a:rPr>
              <a:t>Alignment patterns</a:t>
            </a:r>
            <a:endParaRPr sz="1550">
              <a:highlight>
                <a:schemeClr val="dk1"/>
              </a:highlight>
              <a:latin typeface="Arial"/>
              <a:ea typeface="Arial"/>
              <a:cs typeface="Arial"/>
              <a:sym typeface="Arial"/>
            </a:endParaRPr>
          </a:p>
          <a:p>
            <a:pPr indent="-327025" lvl="0" marL="457200" rtl="0" algn="l">
              <a:lnSpc>
                <a:spcPct val="115000"/>
              </a:lnSpc>
              <a:spcBef>
                <a:spcPts val="1000"/>
              </a:spcBef>
              <a:spcAft>
                <a:spcPts val="0"/>
              </a:spcAft>
              <a:buClr>
                <a:schemeClr val="lt1"/>
              </a:buClr>
              <a:buSzPts val="1550"/>
              <a:buFont typeface="Arial"/>
              <a:buAutoNum type="arabicPeriod"/>
            </a:pPr>
            <a:r>
              <a:rPr lang="en" sz="1550">
                <a:highlight>
                  <a:schemeClr val="dk1"/>
                </a:highlight>
                <a:latin typeface="Arial"/>
                <a:ea typeface="Arial"/>
                <a:cs typeface="Arial"/>
                <a:sym typeface="Arial"/>
              </a:rPr>
              <a:t>Timing pattern</a:t>
            </a:r>
            <a:endParaRPr sz="1550">
              <a:highlight>
                <a:schemeClr val="dk1"/>
              </a:highlight>
              <a:latin typeface="Arial"/>
              <a:ea typeface="Arial"/>
              <a:cs typeface="Arial"/>
              <a:sym typeface="Arial"/>
            </a:endParaRPr>
          </a:p>
          <a:p>
            <a:pPr indent="-327025" lvl="0" marL="457200" rtl="0" algn="l">
              <a:lnSpc>
                <a:spcPct val="115000"/>
              </a:lnSpc>
              <a:spcBef>
                <a:spcPts val="1000"/>
              </a:spcBef>
              <a:spcAft>
                <a:spcPts val="0"/>
              </a:spcAft>
              <a:buClr>
                <a:schemeClr val="lt1"/>
              </a:buClr>
              <a:buSzPts val="1550"/>
              <a:buFont typeface="Arial"/>
              <a:buAutoNum type="arabicPeriod"/>
            </a:pPr>
            <a:r>
              <a:rPr lang="en" sz="1550">
                <a:highlight>
                  <a:schemeClr val="dk1"/>
                </a:highlight>
                <a:latin typeface="Arial"/>
                <a:ea typeface="Arial"/>
                <a:cs typeface="Arial"/>
                <a:sym typeface="Arial"/>
              </a:rPr>
              <a:t>The actual data</a:t>
            </a:r>
            <a:endParaRPr sz="1550">
              <a:highlight>
                <a:schemeClr val="dk1"/>
              </a:highlight>
              <a:latin typeface="Arial"/>
              <a:ea typeface="Arial"/>
              <a:cs typeface="Arial"/>
              <a:sym typeface="Arial"/>
            </a:endParaRPr>
          </a:p>
          <a:p>
            <a:pPr indent="0" lvl="0" marL="0" rtl="0" algn="l">
              <a:spcBef>
                <a:spcPts val="800"/>
              </a:spcBef>
              <a:spcAft>
                <a:spcPts val="0"/>
              </a:spcAft>
              <a:buNone/>
            </a:pPr>
            <a:r>
              <a:t/>
            </a:r>
            <a:endParaRPr/>
          </a:p>
        </p:txBody>
      </p:sp>
      <p:sp>
        <p:nvSpPr>
          <p:cNvPr id="544" name="Google Shape;544;p47"/>
          <p:cNvSpPr txBox="1"/>
          <p:nvPr>
            <p:ph type="title"/>
          </p:nvPr>
        </p:nvSpPr>
        <p:spPr>
          <a:xfrm>
            <a:off x="0" y="984225"/>
            <a:ext cx="4467300" cy="9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QR CODE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8"/>
          <p:cNvSpPr txBox="1"/>
          <p:nvPr>
            <p:ph idx="1" type="body"/>
          </p:nvPr>
        </p:nvSpPr>
        <p:spPr>
          <a:xfrm>
            <a:off x="4460700" y="2458250"/>
            <a:ext cx="4241400" cy="17949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a:t>Applications of python for administrative assistance.</a:t>
            </a:r>
            <a:endParaRPr/>
          </a:p>
          <a:p>
            <a:pPr indent="-330200" lvl="0" marL="457200" rtl="0" algn="l">
              <a:spcBef>
                <a:spcPts val="1000"/>
              </a:spcBef>
              <a:spcAft>
                <a:spcPts val="0"/>
              </a:spcAft>
              <a:buSzPts val="1600"/>
              <a:buChar char="❖"/>
            </a:pPr>
            <a:r>
              <a:rPr lang="en"/>
              <a:t>Automation to ease tedious admin processes</a:t>
            </a:r>
            <a:endParaRPr/>
          </a:p>
          <a:p>
            <a:pPr indent="-330200" lvl="0" marL="457200" rtl="0" algn="l">
              <a:spcBef>
                <a:spcPts val="1000"/>
              </a:spcBef>
              <a:spcAft>
                <a:spcPts val="0"/>
              </a:spcAft>
              <a:buSzPts val="1600"/>
              <a:buChar char="❖"/>
            </a:pPr>
            <a:r>
              <a:rPr lang="en"/>
              <a:t>Effectively </a:t>
            </a:r>
            <a:r>
              <a:rPr lang="en"/>
              <a:t>exploiting</a:t>
            </a:r>
            <a:r>
              <a:rPr lang="en"/>
              <a:t> the college website.</a:t>
            </a:r>
            <a:endParaRPr/>
          </a:p>
          <a:p>
            <a:pPr indent="0" lvl="0" marL="0" rtl="0" algn="r">
              <a:spcBef>
                <a:spcPts val="0"/>
              </a:spcBef>
              <a:spcAft>
                <a:spcPts val="0"/>
              </a:spcAft>
              <a:buNone/>
            </a:pPr>
            <a:r>
              <a:t/>
            </a:r>
            <a:endParaRPr/>
          </a:p>
        </p:txBody>
      </p:sp>
      <p:sp>
        <p:nvSpPr>
          <p:cNvPr id="550" name="Google Shape;550;p48"/>
          <p:cNvSpPr txBox="1"/>
          <p:nvPr>
            <p:ph type="title"/>
          </p:nvPr>
        </p:nvSpPr>
        <p:spPr>
          <a:xfrm>
            <a:off x="4460706" y="1198475"/>
            <a:ext cx="3963300" cy="669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ABOUT THIS PROJECT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556" name="Google Shape;556;p49"/>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scraped data output as the body of the automated mail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7" name="Google Shape;557;p49"/>
          <p:cNvSpPr txBox="1"/>
          <p:nvPr>
            <p:ph type="title"/>
          </p:nvPr>
        </p:nvSpPr>
        <p:spPr>
          <a:xfrm>
            <a:off x="6385849"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558" name="Google Shape;558;p49"/>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Import Login details from database(excel)</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9" name="Google Shape;559;p49"/>
          <p:cNvSpPr txBox="1"/>
          <p:nvPr>
            <p:ph idx="3" type="title"/>
          </p:nvPr>
        </p:nvSpPr>
        <p:spPr>
          <a:xfrm>
            <a:off x="804350"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560" name="Google Shape;560;p49"/>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login info to scrape required data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61" name="Google Shape;561;p49"/>
          <p:cNvSpPr txBox="1"/>
          <p:nvPr>
            <p:ph idx="5" type="title"/>
          </p:nvPr>
        </p:nvSpPr>
        <p:spPr>
          <a:xfrm>
            <a:off x="3593246"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562" name="Google Shape;562;p49"/>
          <p:cNvSpPr txBox="1"/>
          <p:nvPr>
            <p:ph idx="8" type="subTitle"/>
          </p:nvPr>
        </p:nvSpPr>
        <p:spPr>
          <a:xfrm>
            <a:off x="835225" y="3826425"/>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50"/>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WEB SCRAPING USING PYTHON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1"/>
          <p:cNvSpPr txBox="1"/>
          <p:nvPr>
            <p:ph idx="1" type="body"/>
          </p:nvPr>
        </p:nvSpPr>
        <p:spPr>
          <a:xfrm>
            <a:off x="585127" y="1963800"/>
            <a:ext cx="7839000" cy="25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Mono"/>
                <a:ea typeface="Roboto Mono"/>
                <a:cs typeface="Roboto Mono"/>
                <a:sym typeface="Roboto Mono"/>
              </a:rPr>
              <a:t>Completed and in practice, the program imports the required data directly from the admin database. </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b="1" lang="en">
                <a:latin typeface="Roboto Mono"/>
                <a:ea typeface="Roboto Mono"/>
                <a:cs typeface="Roboto Mono"/>
                <a:sym typeface="Roboto Mono"/>
              </a:rPr>
              <a:t>This is where the login details are present and is used as input for scraping.</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b="1" lang="en">
                <a:latin typeface="Roboto Mono"/>
                <a:ea typeface="Roboto Mono"/>
                <a:cs typeface="Roboto Mono"/>
                <a:sym typeface="Roboto Mono"/>
              </a:rPr>
              <a:t>It can be used to scrape various data such as fee details, marks, etc</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b="1" lang="en">
                <a:solidFill>
                  <a:schemeClr val="dk2"/>
                </a:solidFill>
                <a:latin typeface="Roboto Mono"/>
                <a:ea typeface="Roboto Mono"/>
                <a:cs typeface="Roboto Mono"/>
                <a:sym typeface="Roboto Mono"/>
              </a:rPr>
              <a:t>Currently, the program manages to scrape desired data from the website for a single user given their login details.</a:t>
            </a:r>
            <a:endParaRPr b="1">
              <a:solidFill>
                <a:schemeClr val="dk2"/>
              </a:solidFill>
              <a:latin typeface="Roboto Mono"/>
              <a:ea typeface="Roboto Mono"/>
              <a:cs typeface="Roboto Mono"/>
              <a:sym typeface="Roboto Mono"/>
            </a:endParaRPr>
          </a:p>
        </p:txBody>
      </p:sp>
      <p:sp>
        <p:nvSpPr>
          <p:cNvPr id="573" name="Google Shape;573;p51"/>
          <p:cNvSpPr txBox="1"/>
          <p:nvPr>
            <p:ph type="title"/>
          </p:nvPr>
        </p:nvSpPr>
        <p:spPr>
          <a:xfrm>
            <a:off x="560825" y="1168325"/>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GOAL</a:t>
            </a:r>
            <a:endParaRPr sz="4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nvSpPr>
        <p:spPr>
          <a:xfrm>
            <a:off x="1299000" y="191100"/>
            <a:ext cx="6546000" cy="4952400"/>
          </a:xfrm>
          <a:prstGeom prst="rect">
            <a:avLst/>
          </a:prstGeom>
          <a:gradFill>
            <a:gsLst>
              <a:gs pos="0">
                <a:srgbClr val="FF2FAC"/>
              </a:gs>
              <a:gs pos="100000">
                <a:srgbClr val="A50766"/>
              </a:gs>
            </a:gsLst>
            <a:path path="circle">
              <a:fillToRect b="50%" l="50%" r="50%" t="50%"/>
            </a:path>
            <a:tileRect/>
          </a:gra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selenium</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os</a:t>
            </a:r>
            <a:endParaRPr b="1" sz="10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time</a:t>
            </a:r>
            <a:endParaRPr b="1" sz="10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selenium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webdriver</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selenium.webdriver.common.keys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Keys</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chromedriver</a:t>
            </a:r>
            <a:r>
              <a:rPr b="1" lang="en" sz="1050">
                <a:solidFill>
                  <a:srgbClr val="D4D4D4"/>
                </a:solidFill>
                <a:highlight>
                  <a:srgbClr val="1E1E1E"/>
                </a:highlight>
                <a:latin typeface="Courier New"/>
                <a:ea typeface="Courier New"/>
                <a:cs typeface="Courier New"/>
                <a:sym typeface="Courier New"/>
              </a:rPr>
              <a:t> = </a:t>
            </a:r>
            <a:r>
              <a:rPr b="1" lang="en" sz="1050">
                <a:solidFill>
                  <a:srgbClr val="CE9178"/>
                </a:solidFill>
                <a:highlight>
                  <a:srgbClr val="1E1E1E"/>
                </a:highlight>
                <a:latin typeface="Courier New"/>
                <a:ea typeface="Courier New"/>
                <a:cs typeface="Courier New"/>
                <a:sym typeface="Courier New"/>
              </a:rPr>
              <a:t>'/usr/local/bin/chromedriver'</a:t>
            </a:r>
            <a:endParaRPr b="1"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 = webdriver.Chrome(</a:t>
            </a:r>
            <a:r>
              <a:rPr b="1" lang="en" sz="1050">
                <a:solidFill>
                  <a:srgbClr val="9CDCFE"/>
                </a:solidFill>
                <a:highlight>
                  <a:srgbClr val="1E1E1E"/>
                </a:highlight>
                <a:latin typeface="Courier New"/>
                <a:ea typeface="Courier New"/>
                <a:cs typeface="Courier New"/>
                <a:sym typeface="Courier New"/>
              </a:rPr>
              <a:t>chromedriver</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.get(</a:t>
            </a:r>
            <a:r>
              <a:rPr b="1" lang="en" sz="1050">
                <a:solidFill>
                  <a:srgbClr val="CE9178"/>
                </a:solidFill>
                <a:highlight>
                  <a:srgbClr val="1E1E1E"/>
                </a:highlight>
                <a:latin typeface="Courier New"/>
                <a:ea typeface="Courier New"/>
                <a:cs typeface="Courier New"/>
                <a:sym typeface="Courier New"/>
              </a:rPr>
              <a:t>"https://ecampus.psgtech.ac.in/studzone2/AttWfLoginPage.aspx"</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CDCAA"/>
                </a:solidFill>
                <a:highlight>
                  <a:srgbClr val="1E1E1E"/>
                </a:highlight>
                <a:latin typeface="Courier New"/>
                <a:ea typeface="Courier New"/>
                <a:cs typeface="Courier New"/>
                <a:sym typeface="Courier New"/>
              </a:rPr>
              <a:t>print</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.title)</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search1</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.find_element_by_name(</a:t>
            </a:r>
            <a:r>
              <a:rPr b="1" lang="en" sz="1050">
                <a:solidFill>
                  <a:srgbClr val="CE9178"/>
                </a:solidFill>
                <a:highlight>
                  <a:srgbClr val="1E1E1E"/>
                </a:highlight>
                <a:latin typeface="Courier New"/>
                <a:ea typeface="Courier New"/>
                <a:cs typeface="Courier New"/>
                <a:sym typeface="Courier New"/>
              </a:rPr>
              <a:t>"txtusercheck"</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search1</a:t>
            </a:r>
            <a:r>
              <a:rPr b="1" lang="en" sz="1050">
                <a:solidFill>
                  <a:srgbClr val="D4D4D4"/>
                </a:solidFill>
                <a:highlight>
                  <a:srgbClr val="1E1E1E"/>
                </a:highlight>
                <a:latin typeface="Courier New"/>
                <a:ea typeface="Courier New"/>
                <a:cs typeface="Courier New"/>
                <a:sym typeface="Courier New"/>
              </a:rPr>
              <a:t>.send_keys(</a:t>
            </a:r>
            <a:r>
              <a:rPr b="1" lang="en" sz="1050">
                <a:solidFill>
                  <a:srgbClr val="CE9178"/>
                </a:solidFill>
                <a:highlight>
                  <a:srgbClr val="1E1E1E"/>
                </a:highlight>
                <a:latin typeface="Courier New"/>
                <a:ea typeface="Courier New"/>
                <a:cs typeface="Courier New"/>
                <a:sym typeface="Courier New"/>
              </a:rPr>
              <a:t>"20$$$$"</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search1</a:t>
            </a:r>
            <a:r>
              <a:rPr b="1" lang="en" sz="1050">
                <a:solidFill>
                  <a:srgbClr val="D4D4D4"/>
                </a:solidFill>
                <a:highlight>
                  <a:srgbClr val="1E1E1E"/>
                </a:highlight>
                <a:latin typeface="Courier New"/>
                <a:ea typeface="Courier New"/>
                <a:cs typeface="Courier New"/>
                <a:sym typeface="Courier New"/>
              </a:rPr>
              <a:t>.send_keys(Keys.RETURN)</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search2</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.find_element_by_name(</a:t>
            </a:r>
            <a:r>
              <a:rPr b="1" lang="en" sz="1050">
                <a:solidFill>
                  <a:srgbClr val="CE9178"/>
                </a:solidFill>
                <a:highlight>
                  <a:srgbClr val="1E1E1E"/>
                </a:highlight>
                <a:latin typeface="Courier New"/>
                <a:ea typeface="Courier New"/>
                <a:cs typeface="Courier New"/>
                <a:sym typeface="Courier New"/>
              </a:rPr>
              <a:t>"txtpwdcheck"</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4FC1FF"/>
                </a:solidFill>
                <a:highlight>
                  <a:srgbClr val="1E1E1E"/>
                </a:highlight>
                <a:latin typeface="Courier New"/>
                <a:ea typeface="Courier New"/>
                <a:cs typeface="Courier New"/>
                <a:sym typeface="Courier New"/>
              </a:rPr>
              <a:t>PASS</a:t>
            </a: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input</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search2</a:t>
            </a:r>
            <a:r>
              <a:rPr b="1" lang="en" sz="1050">
                <a:solidFill>
                  <a:srgbClr val="D4D4D4"/>
                </a:solidFill>
                <a:highlight>
                  <a:srgbClr val="1E1E1E"/>
                </a:highlight>
                <a:latin typeface="Courier New"/>
                <a:ea typeface="Courier New"/>
                <a:cs typeface="Courier New"/>
                <a:sym typeface="Courier New"/>
              </a:rPr>
              <a:t>.send_keys(</a:t>
            </a:r>
            <a:r>
              <a:rPr b="1" lang="en" sz="1050">
                <a:solidFill>
                  <a:srgbClr val="4FC1FF"/>
                </a:solidFill>
                <a:highlight>
                  <a:srgbClr val="1E1E1E"/>
                </a:highlight>
                <a:latin typeface="Courier New"/>
                <a:ea typeface="Courier New"/>
                <a:cs typeface="Courier New"/>
                <a:sym typeface="Courier New"/>
              </a:rPr>
              <a:t>PASS</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search2</a:t>
            </a:r>
            <a:r>
              <a:rPr b="1" lang="en" sz="1050">
                <a:solidFill>
                  <a:srgbClr val="D4D4D4"/>
                </a:solidFill>
                <a:highlight>
                  <a:srgbClr val="1E1E1E"/>
                </a:highlight>
                <a:latin typeface="Courier New"/>
                <a:ea typeface="Courier New"/>
                <a:cs typeface="Courier New"/>
                <a:sym typeface="Courier New"/>
              </a:rPr>
              <a:t>.send_keys(Keys.RETURN)</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link</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.find_element_by_name(</a:t>
            </a:r>
            <a:r>
              <a:rPr b="1" lang="en" sz="1050">
                <a:solidFill>
                  <a:srgbClr val="CE9178"/>
                </a:solidFill>
                <a:highlight>
                  <a:srgbClr val="1E1E1E"/>
                </a:highlight>
                <a:latin typeface="Courier New"/>
                <a:ea typeface="Courier New"/>
                <a:cs typeface="Courier New"/>
                <a:sym typeface="Courier New"/>
              </a:rPr>
              <a:t>"abcd3"</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link</a:t>
            </a:r>
            <a:r>
              <a:rPr b="1" lang="en" sz="1050">
                <a:solidFill>
                  <a:srgbClr val="D4D4D4"/>
                </a:solidFill>
                <a:highlight>
                  <a:srgbClr val="1E1E1E"/>
                </a:highlight>
                <a:latin typeface="Courier New"/>
                <a:ea typeface="Courier New"/>
                <a:cs typeface="Courier New"/>
                <a:sym typeface="Courier New"/>
              </a:rPr>
              <a:t>.click()</a:t>
            </a:r>
            <a:endParaRPr sz="1050">
              <a:solidFill>
                <a:schemeClr val="dk2"/>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2"/>
              </a:solidFill>
              <a:highlight>
                <a:schemeClr val="dk1"/>
              </a:highlight>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3"/>
          <p:cNvSpPr txBox="1"/>
          <p:nvPr/>
        </p:nvSpPr>
        <p:spPr>
          <a:xfrm>
            <a:off x="1429650" y="1014600"/>
            <a:ext cx="6284700" cy="4128900"/>
          </a:xfrm>
          <a:prstGeom prst="rect">
            <a:avLst/>
          </a:prstGeom>
          <a:gradFill>
            <a:gsLst>
              <a:gs pos="0">
                <a:srgbClr val="FF2FAC"/>
              </a:gs>
              <a:gs pos="100000">
                <a:srgbClr val="A50766"/>
              </a:gs>
            </a:gsLst>
            <a:path path="circle">
              <a:fillToRect b="50%" l="50%" r="50%" t="50%"/>
            </a:path>
            <a:tileRect/>
          </a:gra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academic</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.find_element_by_id(</a:t>
            </a:r>
            <a:r>
              <a:rPr b="1" lang="en" sz="1050">
                <a:solidFill>
                  <a:srgbClr val="CE9178"/>
                </a:solidFill>
                <a:highlight>
                  <a:srgbClr val="1E1E1E"/>
                </a:highlight>
                <a:latin typeface="Courier New"/>
                <a:ea typeface="Courier New"/>
                <a:cs typeface="Courier New"/>
                <a:sym typeface="Courier New"/>
              </a:rPr>
              <a:t>"Title1_Menu1-menuItem002"</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academic</a:t>
            </a:r>
            <a:r>
              <a:rPr b="1" lang="en" sz="1050">
                <a:solidFill>
                  <a:srgbClr val="D4D4D4"/>
                </a:solidFill>
                <a:highlight>
                  <a:srgbClr val="1E1E1E"/>
                </a:highlight>
                <a:latin typeface="Courier New"/>
                <a:ea typeface="Courier New"/>
                <a:cs typeface="Courier New"/>
                <a:sym typeface="Courier New"/>
              </a:rPr>
              <a:t>.click()</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feestatus</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.find_element_by_id(</a:t>
            </a:r>
            <a:r>
              <a:rPr b="1" lang="en" sz="1050">
                <a:solidFill>
                  <a:srgbClr val="CE9178"/>
                </a:solidFill>
                <a:highlight>
                  <a:srgbClr val="1E1E1E"/>
                </a:highlight>
                <a:latin typeface="Courier New"/>
                <a:ea typeface="Courier New"/>
                <a:cs typeface="Courier New"/>
                <a:sym typeface="Courier New"/>
              </a:rPr>
              <a:t>"Title1_Menu1-menuItem002-subMenu-menuItem002"</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camarks</a:t>
            </a:r>
            <a:r>
              <a:rPr b="1" lang="en" sz="1050">
                <a:solidFill>
                  <a:srgbClr val="D4D4D4"/>
                </a:solidFill>
                <a:highlight>
                  <a:srgbClr val="1E1E1E"/>
                </a:highlight>
                <a:latin typeface="Courier New"/>
                <a:ea typeface="Courier New"/>
                <a:cs typeface="Courier New"/>
                <a:sym typeface="Courier New"/>
              </a:rPr>
              <a:t>.click()</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.switch_to.alert.accept()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mytable</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browser</a:t>
            </a:r>
            <a:r>
              <a:rPr b="1" lang="en" sz="1050">
                <a:solidFill>
                  <a:srgbClr val="D4D4D4"/>
                </a:solidFill>
                <a:highlight>
                  <a:srgbClr val="1E1E1E"/>
                </a:highlight>
                <a:latin typeface="Courier New"/>
                <a:ea typeface="Courier New"/>
                <a:cs typeface="Courier New"/>
                <a:sym typeface="Courier New"/>
              </a:rPr>
              <a:t>.find_element_by_id(</a:t>
            </a:r>
            <a:r>
              <a:rPr b="1" lang="en" sz="1050">
                <a:solidFill>
                  <a:srgbClr val="CE9178"/>
                </a:solidFill>
                <a:highlight>
                  <a:srgbClr val="1E1E1E"/>
                </a:highlight>
                <a:latin typeface="Courier New"/>
                <a:ea typeface="Courier New"/>
                <a:cs typeface="Courier New"/>
                <a:sym typeface="Courier New"/>
              </a:rPr>
              <a:t>"Tblsemfees"</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CDCAA"/>
                </a:solidFill>
                <a:highlight>
                  <a:srgbClr val="1E1E1E"/>
                </a:highlight>
                <a:latin typeface="Courier New"/>
                <a:ea typeface="Courier New"/>
                <a:cs typeface="Courier New"/>
                <a:sym typeface="Courier New"/>
              </a:rPr>
              <a:t>print</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mytable</a:t>
            </a:r>
            <a:r>
              <a:rPr b="1" lang="en" sz="1050">
                <a:solidFill>
                  <a:srgbClr val="D4D4D4"/>
                </a:solidFill>
                <a:highlight>
                  <a:srgbClr val="1E1E1E"/>
                </a:highlight>
                <a:latin typeface="Courier New"/>
                <a:ea typeface="Courier New"/>
                <a:cs typeface="Courier New"/>
                <a:sym typeface="Courier New"/>
              </a:rPr>
              <a:t>.text)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browser.quit()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p:nvPr/>
        </p:nvSpPr>
        <p:spPr>
          <a:xfrm>
            <a:off x="-200" y="2542874"/>
            <a:ext cx="9144000" cy="671412"/>
          </a:xfrm>
          <a:custGeom>
            <a:rect b="b" l="l" r="r" t="t"/>
            <a:pathLst>
              <a:path extrusionOk="0" h="20980" w="285750">
                <a:moveTo>
                  <a:pt x="0" y="1"/>
                </a:moveTo>
                <a:lnTo>
                  <a:pt x="0" y="20979"/>
                </a:lnTo>
                <a:lnTo>
                  <a:pt x="285750" y="20979"/>
                </a:lnTo>
                <a:lnTo>
                  <a:pt x="285750" y="1"/>
                </a:lnTo>
                <a:close/>
              </a:path>
            </a:pathLst>
          </a:custGeom>
          <a:solidFill>
            <a:srgbClr val="FFFFFF">
              <a:alpha val="3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6334054" y="2542874"/>
            <a:ext cx="1762144" cy="671412"/>
          </a:xfrm>
          <a:custGeom>
            <a:rect b="b" l="l" r="r" t="t"/>
            <a:pathLst>
              <a:path extrusionOk="0" h="20980" w="55067">
                <a:moveTo>
                  <a:pt x="0" y="1"/>
                </a:moveTo>
                <a:lnTo>
                  <a:pt x="0" y="20979"/>
                </a:lnTo>
                <a:lnTo>
                  <a:pt x="55067" y="20979"/>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4571903" y="2542874"/>
            <a:ext cx="1871872" cy="671412"/>
          </a:xfrm>
          <a:custGeom>
            <a:rect b="b" l="l" r="r" t="t"/>
            <a:pathLst>
              <a:path extrusionOk="0" h="20980" w="58496">
                <a:moveTo>
                  <a:pt x="0" y="1"/>
                </a:moveTo>
                <a:lnTo>
                  <a:pt x="0" y="20979"/>
                </a:lnTo>
                <a:lnTo>
                  <a:pt x="55066" y="20979"/>
                </a:lnTo>
                <a:lnTo>
                  <a:pt x="55066" y="16074"/>
                </a:lnTo>
                <a:lnTo>
                  <a:pt x="58495" y="16074"/>
                </a:lnTo>
                <a:lnTo>
                  <a:pt x="58495" y="4906"/>
                </a:lnTo>
                <a:lnTo>
                  <a:pt x="55066" y="4906"/>
                </a:lnTo>
                <a:lnTo>
                  <a:pt x="550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2809719" y="2542874"/>
            <a:ext cx="1871872" cy="671412"/>
          </a:xfrm>
          <a:custGeom>
            <a:rect b="b" l="l" r="r" t="t"/>
            <a:pathLst>
              <a:path extrusionOk="0" h="20980" w="58496">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047567" y="2542874"/>
            <a:ext cx="1871872" cy="671412"/>
          </a:xfrm>
          <a:custGeom>
            <a:rect b="b" l="l" r="r" t="t"/>
            <a:pathLst>
              <a:path extrusionOk="0" h="20980" w="58496">
                <a:moveTo>
                  <a:pt x="0" y="1"/>
                </a:moveTo>
                <a:lnTo>
                  <a:pt x="0" y="20979"/>
                </a:lnTo>
                <a:lnTo>
                  <a:pt x="55067" y="20979"/>
                </a:lnTo>
                <a:lnTo>
                  <a:pt x="55067" y="16074"/>
                </a:lnTo>
                <a:lnTo>
                  <a:pt x="58496" y="16074"/>
                </a:lnTo>
                <a:lnTo>
                  <a:pt x="58496" y="4906"/>
                </a:lnTo>
                <a:lnTo>
                  <a:pt x="55067" y="4906"/>
                </a:lnTo>
                <a:lnTo>
                  <a:pt x="5506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200" y="2699869"/>
            <a:ext cx="9144000" cy="357436"/>
          </a:xfrm>
          <a:custGeom>
            <a:rect b="b" l="l" r="r" t="t"/>
            <a:pathLst>
              <a:path extrusionOk="0" h="11169" w="285750">
                <a:moveTo>
                  <a:pt x="0" y="0"/>
                </a:moveTo>
                <a:lnTo>
                  <a:pt x="0" y="11168"/>
                </a:lnTo>
                <a:lnTo>
                  <a:pt x="285750" y="11168"/>
                </a:lnTo>
                <a:lnTo>
                  <a:pt x="285750" y="0"/>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txBox="1"/>
          <p:nvPr/>
        </p:nvSpPr>
        <p:spPr>
          <a:xfrm flipH="1">
            <a:off x="4401750" y="3509871"/>
            <a:ext cx="2112300" cy="3573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sz="2200">
                <a:solidFill>
                  <a:schemeClr val="lt1"/>
                </a:solidFill>
                <a:latin typeface="Overpass Mono"/>
                <a:ea typeface="Overpass Mono"/>
                <a:cs typeface="Overpass Mono"/>
                <a:sym typeface="Overpass Mono"/>
              </a:rPr>
              <a:t>ABOUT OUR PROJECT</a:t>
            </a:r>
            <a:endParaRPr b="1" sz="2200">
              <a:solidFill>
                <a:schemeClr val="lt1"/>
              </a:solidFill>
              <a:latin typeface="Overpass Mono"/>
              <a:ea typeface="Overpass Mono"/>
              <a:cs typeface="Overpass Mono"/>
              <a:sym typeface="Overpass Mono"/>
            </a:endParaRPr>
          </a:p>
        </p:txBody>
      </p:sp>
      <p:sp>
        <p:nvSpPr>
          <p:cNvPr id="347" name="Google Shape;347;p27"/>
          <p:cNvSpPr txBox="1"/>
          <p:nvPr/>
        </p:nvSpPr>
        <p:spPr>
          <a:xfrm flipH="1">
            <a:off x="2640292" y="1881880"/>
            <a:ext cx="2112300" cy="3567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sz="2200">
                <a:solidFill>
                  <a:schemeClr val="lt1"/>
                </a:solidFill>
                <a:latin typeface="Overpass Mono"/>
                <a:ea typeface="Overpass Mono"/>
                <a:cs typeface="Overpass Mono"/>
                <a:sym typeface="Overpass Mono"/>
              </a:rPr>
              <a:t>FEATURES</a:t>
            </a:r>
            <a:endParaRPr b="1" sz="2200">
              <a:solidFill>
                <a:schemeClr val="lt1"/>
              </a:solidFill>
              <a:latin typeface="Overpass Mono"/>
              <a:ea typeface="Overpass Mono"/>
              <a:cs typeface="Overpass Mono"/>
              <a:sym typeface="Overpass Mono"/>
            </a:endParaRPr>
          </a:p>
        </p:txBody>
      </p:sp>
      <p:sp>
        <p:nvSpPr>
          <p:cNvPr id="348" name="Google Shape;348;p27"/>
          <p:cNvSpPr txBox="1"/>
          <p:nvPr/>
        </p:nvSpPr>
        <p:spPr>
          <a:xfrm flipH="1">
            <a:off x="875950" y="3509875"/>
            <a:ext cx="2322600" cy="4395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sz="2200">
                <a:solidFill>
                  <a:schemeClr val="lt1"/>
                </a:solidFill>
                <a:latin typeface="Overpass Mono"/>
                <a:ea typeface="Overpass Mono"/>
                <a:cs typeface="Overpass Mono"/>
                <a:sym typeface="Overpass Mono"/>
              </a:rPr>
              <a:t>INTRODUCTION</a:t>
            </a:r>
            <a:endParaRPr b="1" sz="2200">
              <a:solidFill>
                <a:schemeClr val="lt1"/>
              </a:solidFill>
              <a:latin typeface="Overpass Mono"/>
              <a:ea typeface="Overpass Mono"/>
              <a:cs typeface="Overpass Mono"/>
              <a:sym typeface="Overpass Mono"/>
            </a:endParaRPr>
          </a:p>
        </p:txBody>
      </p:sp>
      <p:sp>
        <p:nvSpPr>
          <p:cNvPr id="349" name="Google Shape;349;p27"/>
          <p:cNvSpPr txBox="1"/>
          <p:nvPr/>
        </p:nvSpPr>
        <p:spPr>
          <a:xfrm flipH="1">
            <a:off x="6160617" y="1881880"/>
            <a:ext cx="2112300" cy="3567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sz="2200">
                <a:solidFill>
                  <a:schemeClr val="lt1"/>
                </a:solidFill>
                <a:latin typeface="Overpass Mono"/>
                <a:ea typeface="Overpass Mono"/>
                <a:cs typeface="Overpass Mono"/>
                <a:sym typeface="Overpass Mono"/>
              </a:rPr>
              <a:t>CONCLUSION</a:t>
            </a:r>
            <a:endParaRPr b="1" sz="2200">
              <a:solidFill>
                <a:schemeClr val="lt1"/>
              </a:solidFill>
              <a:latin typeface="Overpass Mono"/>
              <a:ea typeface="Overpass Mono"/>
              <a:cs typeface="Overpass Mono"/>
              <a:sym typeface="Overpass Mono"/>
            </a:endParaRPr>
          </a:p>
        </p:txBody>
      </p:sp>
      <p:sp>
        <p:nvSpPr>
          <p:cNvPr id="350" name="Google Shape;350;p27"/>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INDEX</a:t>
            </a:r>
            <a:endParaRPr/>
          </a:p>
        </p:txBody>
      </p:sp>
      <p:sp>
        <p:nvSpPr>
          <p:cNvPr id="351" name="Google Shape;351;p27"/>
          <p:cNvSpPr txBox="1"/>
          <p:nvPr/>
        </p:nvSpPr>
        <p:spPr>
          <a:xfrm flipH="1">
            <a:off x="1150429"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01</a:t>
            </a:r>
            <a:endParaRPr b="1" sz="1600">
              <a:solidFill>
                <a:schemeClr val="lt1"/>
              </a:solidFill>
              <a:latin typeface="Overpass Mono"/>
              <a:ea typeface="Overpass Mono"/>
              <a:cs typeface="Overpass Mono"/>
              <a:sym typeface="Overpass Mono"/>
            </a:endParaRPr>
          </a:p>
        </p:txBody>
      </p:sp>
      <p:sp>
        <p:nvSpPr>
          <p:cNvPr id="352" name="Google Shape;352;p27"/>
          <p:cNvSpPr txBox="1"/>
          <p:nvPr/>
        </p:nvSpPr>
        <p:spPr>
          <a:xfrm flipH="1">
            <a:off x="2914942"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02</a:t>
            </a:r>
            <a:endParaRPr b="1" sz="1600">
              <a:solidFill>
                <a:schemeClr val="dk1"/>
              </a:solidFill>
              <a:latin typeface="Overpass Mono"/>
              <a:ea typeface="Overpass Mono"/>
              <a:cs typeface="Overpass Mono"/>
              <a:sym typeface="Overpass Mono"/>
            </a:endParaRPr>
          </a:p>
        </p:txBody>
      </p:sp>
      <p:sp>
        <p:nvSpPr>
          <p:cNvPr id="353" name="Google Shape;353;p27"/>
          <p:cNvSpPr txBox="1"/>
          <p:nvPr/>
        </p:nvSpPr>
        <p:spPr>
          <a:xfrm flipH="1">
            <a:off x="4676411"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Overpass Mono"/>
                <a:ea typeface="Overpass Mono"/>
                <a:cs typeface="Overpass Mono"/>
                <a:sym typeface="Overpass Mono"/>
              </a:rPr>
              <a:t>03</a:t>
            </a:r>
            <a:endParaRPr b="1" sz="1600">
              <a:solidFill>
                <a:schemeClr val="lt1"/>
              </a:solidFill>
              <a:latin typeface="Overpass Mono"/>
              <a:ea typeface="Overpass Mono"/>
              <a:cs typeface="Overpass Mono"/>
              <a:sym typeface="Overpass Mono"/>
            </a:endParaRPr>
          </a:p>
        </p:txBody>
      </p:sp>
      <p:sp>
        <p:nvSpPr>
          <p:cNvPr id="354" name="Google Shape;354;p27"/>
          <p:cNvSpPr txBox="1"/>
          <p:nvPr/>
        </p:nvSpPr>
        <p:spPr>
          <a:xfrm flipH="1">
            <a:off x="6435275" y="2667751"/>
            <a:ext cx="15606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Overpass Mono"/>
                <a:ea typeface="Overpass Mono"/>
                <a:cs typeface="Overpass Mono"/>
                <a:sym typeface="Overpass Mono"/>
              </a:rPr>
              <a:t>04</a:t>
            </a:r>
            <a:endParaRPr b="1" sz="1600">
              <a:solidFill>
                <a:schemeClr val="dk1"/>
              </a:solidFill>
              <a:latin typeface="Overpass Mono"/>
              <a:ea typeface="Overpass Mono"/>
              <a:cs typeface="Overpass Mono"/>
              <a:sym typeface="Overpass Mono"/>
            </a:endParaRPr>
          </a:p>
        </p:txBody>
      </p:sp>
      <p:cxnSp>
        <p:nvCxnSpPr>
          <p:cNvPr id="355" name="Google Shape;355;p27"/>
          <p:cNvCxnSpPr/>
          <p:nvPr/>
        </p:nvCxnSpPr>
        <p:spPr>
          <a:xfrm>
            <a:off x="3684900"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356" name="Google Shape;356;p27"/>
          <p:cNvCxnSpPr/>
          <p:nvPr/>
        </p:nvCxnSpPr>
        <p:spPr>
          <a:xfrm>
            <a:off x="7215125" y="2325775"/>
            <a:ext cx="0" cy="228900"/>
          </a:xfrm>
          <a:prstGeom prst="straightConnector1">
            <a:avLst/>
          </a:prstGeom>
          <a:noFill/>
          <a:ln cap="flat" cmpd="sng" w="28575">
            <a:solidFill>
              <a:schemeClr val="dk2"/>
            </a:solidFill>
            <a:prstDash val="solid"/>
            <a:round/>
            <a:headEnd len="med" w="med" type="oval"/>
            <a:tailEnd len="med" w="med" type="none"/>
          </a:ln>
        </p:spPr>
      </p:cxnSp>
      <p:cxnSp>
        <p:nvCxnSpPr>
          <p:cNvPr id="357" name="Google Shape;357;p27"/>
          <p:cNvCxnSpPr/>
          <p:nvPr/>
        </p:nvCxnSpPr>
        <p:spPr>
          <a:xfrm rot="10800000">
            <a:off x="1930733" y="3199975"/>
            <a:ext cx="0" cy="228900"/>
          </a:xfrm>
          <a:prstGeom prst="straightConnector1">
            <a:avLst/>
          </a:prstGeom>
          <a:noFill/>
          <a:ln cap="flat" cmpd="sng" w="28575">
            <a:solidFill>
              <a:schemeClr val="lt2"/>
            </a:solidFill>
            <a:prstDash val="solid"/>
            <a:round/>
            <a:headEnd len="med" w="med" type="oval"/>
            <a:tailEnd len="med" w="med" type="none"/>
          </a:ln>
        </p:spPr>
      </p:cxnSp>
      <p:cxnSp>
        <p:nvCxnSpPr>
          <p:cNvPr id="358" name="Google Shape;358;p27"/>
          <p:cNvCxnSpPr/>
          <p:nvPr/>
        </p:nvCxnSpPr>
        <p:spPr>
          <a:xfrm rot="10800000">
            <a:off x="5456708" y="3199975"/>
            <a:ext cx="0" cy="228900"/>
          </a:xfrm>
          <a:prstGeom prst="straightConnector1">
            <a:avLst/>
          </a:prstGeom>
          <a:noFill/>
          <a:ln cap="flat" cmpd="sng" w="28575">
            <a:solidFill>
              <a:schemeClr val="lt2"/>
            </a:solidFill>
            <a:prstDash val="solid"/>
            <a:round/>
            <a:headEnd len="med" w="med" type="oval"/>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54" title="WS.mov">
            <a:hlinkClick r:id="rId3"/>
          </p:cNvPr>
          <p:cNvPicPr preferRelativeResize="0"/>
          <p:nvPr/>
        </p:nvPicPr>
        <p:blipFill>
          <a:blip r:embed="rId4">
            <a:alphaModFix/>
          </a:blip>
          <a:stretch>
            <a:fillRect/>
          </a:stretch>
        </p:blipFill>
        <p:spPr>
          <a:xfrm>
            <a:off x="1284738" y="-2287"/>
            <a:ext cx="6574536" cy="51480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55" title="WSO.mov">
            <a:hlinkClick r:id="rId3"/>
          </p:cNvPr>
          <p:cNvPicPr preferRelativeResize="0"/>
          <p:nvPr/>
        </p:nvPicPr>
        <p:blipFill>
          <a:blip r:embed="rId4">
            <a:alphaModFix/>
          </a:blip>
          <a:stretch>
            <a:fillRect/>
          </a:stretch>
        </p:blipFill>
        <p:spPr>
          <a:xfrm>
            <a:off x="1284725" y="0"/>
            <a:ext cx="6574536"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56"/>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EMAIL AUTOMATION USING PYTHON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7"/>
          <p:cNvSpPr txBox="1"/>
          <p:nvPr>
            <p:ph idx="1" type="body"/>
          </p:nvPr>
        </p:nvSpPr>
        <p:spPr>
          <a:xfrm>
            <a:off x="585127" y="1963800"/>
            <a:ext cx="7839000" cy="25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Mono"/>
                <a:ea typeface="Roboto Mono"/>
                <a:cs typeface="Roboto Mono"/>
                <a:sym typeface="Roboto Mono"/>
              </a:rPr>
              <a:t>When c</a:t>
            </a:r>
            <a:r>
              <a:rPr b="1" lang="en">
                <a:latin typeface="Roboto Mono"/>
                <a:ea typeface="Roboto Mono"/>
                <a:cs typeface="Roboto Mono"/>
                <a:sym typeface="Roboto Mono"/>
              </a:rPr>
              <a:t>ompleted and in practice the program can automatically </a:t>
            </a:r>
            <a:r>
              <a:rPr b="1" lang="en">
                <a:latin typeface="Roboto Mono"/>
                <a:ea typeface="Roboto Mono"/>
                <a:cs typeface="Roboto Mono"/>
                <a:sym typeface="Roboto Mono"/>
              </a:rPr>
              <a:t>send</a:t>
            </a:r>
            <a:r>
              <a:rPr b="1" lang="en">
                <a:latin typeface="Roboto Mono"/>
                <a:ea typeface="Roboto Mono"/>
                <a:cs typeface="Roboto Mono"/>
                <a:sym typeface="Roboto Mono"/>
              </a:rPr>
              <a:t> mails to </a:t>
            </a:r>
            <a:r>
              <a:rPr b="1" lang="en">
                <a:latin typeface="Roboto Mono"/>
                <a:ea typeface="Roboto Mono"/>
                <a:cs typeface="Roboto Mono"/>
                <a:sym typeface="Roboto Mono"/>
              </a:rPr>
              <a:t>numerous</a:t>
            </a:r>
            <a:r>
              <a:rPr b="1" lang="en">
                <a:latin typeface="Roboto Mono"/>
                <a:ea typeface="Roboto Mono"/>
                <a:cs typeface="Roboto Mono"/>
                <a:sym typeface="Roboto Mono"/>
              </a:rPr>
              <a:t> students with the scraped data from the previous program as the body of the mail.</a:t>
            </a:r>
            <a:endParaRPr b="1">
              <a:latin typeface="Roboto Mono"/>
              <a:ea typeface="Roboto Mono"/>
              <a:cs typeface="Roboto Mono"/>
              <a:sym typeface="Roboto Mono"/>
            </a:endParaRPr>
          </a:p>
          <a:p>
            <a:pPr indent="0" lvl="0" marL="0" rtl="0" algn="l">
              <a:spcBef>
                <a:spcPts val="0"/>
              </a:spcBef>
              <a:spcAft>
                <a:spcPts val="0"/>
              </a:spcAft>
              <a:buNone/>
            </a:pPr>
            <a:r>
              <a:t/>
            </a:r>
            <a:endParaRPr b="1">
              <a:latin typeface="Roboto Mono"/>
              <a:ea typeface="Roboto Mono"/>
              <a:cs typeface="Roboto Mono"/>
              <a:sym typeface="Roboto Mono"/>
            </a:endParaRPr>
          </a:p>
          <a:p>
            <a:pPr indent="0" lvl="0" marL="0" rtl="0" algn="l">
              <a:spcBef>
                <a:spcPts val="0"/>
              </a:spcBef>
              <a:spcAft>
                <a:spcPts val="0"/>
              </a:spcAft>
              <a:buNone/>
            </a:pPr>
            <a:r>
              <a:rPr b="1" lang="en">
                <a:latin typeface="Roboto Mono"/>
                <a:ea typeface="Roboto Mono"/>
                <a:cs typeface="Roboto Mono"/>
                <a:sym typeface="Roboto Mono"/>
              </a:rPr>
              <a:t>Currently, the program manages to send automated mail to multiple </a:t>
            </a:r>
            <a:r>
              <a:rPr b="1" lang="en">
                <a:latin typeface="Roboto Mono"/>
                <a:ea typeface="Roboto Mono"/>
                <a:cs typeface="Roboto Mono"/>
                <a:sym typeface="Roboto Mono"/>
              </a:rPr>
              <a:t>recipients</a:t>
            </a:r>
            <a:r>
              <a:rPr b="1" lang="en">
                <a:latin typeface="Roboto Mono"/>
                <a:ea typeface="Roboto Mono"/>
                <a:cs typeface="Roboto Mono"/>
                <a:sym typeface="Roboto Mono"/>
              </a:rPr>
              <a:t> using </a:t>
            </a:r>
            <a:r>
              <a:rPr b="1" lang="en">
                <a:latin typeface="Roboto Mono"/>
                <a:ea typeface="Roboto Mono"/>
                <a:cs typeface="Roboto Mono"/>
                <a:sym typeface="Roboto Mono"/>
              </a:rPr>
              <a:t>user given</a:t>
            </a:r>
            <a:r>
              <a:rPr b="1" lang="en">
                <a:latin typeface="Roboto Mono"/>
                <a:ea typeface="Roboto Mono"/>
                <a:cs typeface="Roboto Mono"/>
                <a:sym typeface="Roboto Mono"/>
              </a:rPr>
              <a:t> subject and body.</a:t>
            </a:r>
            <a:endParaRPr b="1">
              <a:latin typeface="Roboto Mono"/>
              <a:ea typeface="Roboto Mono"/>
              <a:cs typeface="Roboto Mono"/>
              <a:sym typeface="Roboto Mono"/>
            </a:endParaRPr>
          </a:p>
        </p:txBody>
      </p:sp>
      <p:sp>
        <p:nvSpPr>
          <p:cNvPr id="604" name="Google Shape;604;p57"/>
          <p:cNvSpPr txBox="1"/>
          <p:nvPr/>
        </p:nvSpPr>
        <p:spPr>
          <a:xfrm>
            <a:off x="672450" y="1163400"/>
            <a:ext cx="1996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2"/>
                </a:solidFill>
                <a:latin typeface="Overpass Mono"/>
                <a:ea typeface="Overpass Mono"/>
                <a:cs typeface="Overpass Mono"/>
                <a:sym typeface="Overpass Mono"/>
              </a:rPr>
              <a:t>GOAL</a:t>
            </a:r>
            <a:endParaRPr b="1" sz="4000">
              <a:solidFill>
                <a:schemeClr val="dk2"/>
              </a:solidFill>
              <a:latin typeface="Overpass Mono"/>
              <a:ea typeface="Overpass Mono"/>
              <a:cs typeface="Overpass Mono"/>
              <a:sym typeface="Overpass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8"/>
          <p:cNvSpPr txBox="1"/>
          <p:nvPr/>
        </p:nvSpPr>
        <p:spPr>
          <a:xfrm>
            <a:off x="1228950" y="191100"/>
            <a:ext cx="6686100" cy="4952400"/>
          </a:xfrm>
          <a:prstGeom prst="rect">
            <a:avLst/>
          </a:prstGeom>
          <a:gradFill>
            <a:gsLst>
              <a:gs pos="0">
                <a:srgbClr val="FF2FAC"/>
              </a:gs>
              <a:gs pos="100000">
                <a:srgbClr val="A50766"/>
              </a:gs>
            </a:gsLst>
            <a:path path="circle">
              <a:fillToRect b="50%" l="50%" r="50%" t="50%"/>
            </a:path>
            <a:tileRect/>
          </a:gra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email</a:t>
            </a:r>
            <a:r>
              <a:rPr b="1" lang="en" sz="1050">
                <a:solidFill>
                  <a:srgbClr val="D4D4D4"/>
                </a:solidFill>
                <a:highlight>
                  <a:srgbClr val="1E1E1E"/>
                </a:highlight>
                <a:latin typeface="Courier New"/>
                <a:ea typeface="Courier New"/>
                <a:cs typeface="Courier New"/>
                <a:sym typeface="Courier New"/>
              </a:rPr>
              <a:t>.</a:t>
            </a:r>
            <a:r>
              <a:rPr b="1" lang="en" sz="1050">
                <a:solidFill>
                  <a:srgbClr val="4EC9B0"/>
                </a:solidFill>
                <a:highlight>
                  <a:srgbClr val="1E1E1E"/>
                </a:highlight>
                <a:latin typeface="Courier New"/>
                <a:ea typeface="Courier New"/>
                <a:cs typeface="Courier New"/>
                <a:sym typeface="Courier New"/>
              </a:rPr>
              <a:t>header</a:t>
            </a:r>
            <a:r>
              <a:rPr b="1" lang="en" sz="1050">
                <a:solidFill>
                  <a:srgbClr val="D4D4D4"/>
                </a:solidFill>
                <a:highlight>
                  <a:srgbClr val="1E1E1E"/>
                </a:highlight>
                <a:latin typeface="Courier New"/>
                <a:ea typeface="Courier New"/>
                <a:cs typeface="Courier New"/>
                <a:sym typeface="Courier New"/>
              </a:rPr>
              <a:t>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Header</a:t>
            </a:r>
            <a:endParaRPr b="1" sz="10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email</a:t>
            </a:r>
            <a:r>
              <a:rPr b="1" lang="en" sz="1050">
                <a:solidFill>
                  <a:srgbClr val="D4D4D4"/>
                </a:solidFill>
                <a:highlight>
                  <a:srgbClr val="1E1E1E"/>
                </a:highlight>
                <a:latin typeface="Courier New"/>
                <a:ea typeface="Courier New"/>
                <a:cs typeface="Courier New"/>
                <a:sym typeface="Courier New"/>
              </a:rPr>
              <a:t>.</a:t>
            </a:r>
            <a:r>
              <a:rPr b="1" lang="en" sz="1050">
                <a:solidFill>
                  <a:srgbClr val="4EC9B0"/>
                </a:solidFill>
                <a:highlight>
                  <a:srgbClr val="1E1E1E"/>
                </a:highlight>
                <a:latin typeface="Courier New"/>
                <a:ea typeface="Courier New"/>
                <a:cs typeface="Courier New"/>
                <a:sym typeface="Courier New"/>
              </a:rPr>
              <a:t>mime</a:t>
            </a:r>
            <a:r>
              <a:rPr b="1" lang="en" sz="1050">
                <a:solidFill>
                  <a:srgbClr val="D4D4D4"/>
                </a:solidFill>
                <a:highlight>
                  <a:srgbClr val="1E1E1E"/>
                </a:highlight>
                <a:latin typeface="Courier New"/>
                <a:ea typeface="Courier New"/>
                <a:cs typeface="Courier New"/>
                <a:sym typeface="Courier New"/>
              </a:rPr>
              <a:t>.</a:t>
            </a:r>
            <a:r>
              <a:rPr b="1" lang="en" sz="1050">
                <a:solidFill>
                  <a:srgbClr val="4EC9B0"/>
                </a:solidFill>
                <a:highlight>
                  <a:srgbClr val="1E1E1E"/>
                </a:highlight>
                <a:latin typeface="Courier New"/>
                <a:ea typeface="Courier New"/>
                <a:cs typeface="Courier New"/>
                <a:sym typeface="Courier New"/>
              </a:rPr>
              <a:t>text</a:t>
            </a:r>
            <a:r>
              <a:rPr b="1" lang="en" sz="1050">
                <a:solidFill>
                  <a:srgbClr val="D4D4D4"/>
                </a:solidFill>
                <a:highlight>
                  <a:srgbClr val="1E1E1E"/>
                </a:highlight>
                <a:latin typeface="Courier New"/>
                <a:ea typeface="Courier New"/>
                <a:cs typeface="Courier New"/>
                <a:sym typeface="Courier New"/>
              </a:rPr>
              <a:t>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MIMEText</a:t>
            </a:r>
            <a:endParaRPr b="1" sz="10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a:t>
            </a:r>
            <a:r>
              <a:rPr b="1" lang="en" sz="1050">
                <a:solidFill>
                  <a:srgbClr val="C586C0"/>
                </a:solidFill>
                <a:highlight>
                  <a:srgbClr val="1E1E1E"/>
                </a:highlight>
                <a:latin typeface="Courier New"/>
                <a:ea typeface="Courier New"/>
                <a:cs typeface="Courier New"/>
                <a:sym typeface="Courier New"/>
              </a:rPr>
              <a:t>om</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getpass</a:t>
            </a:r>
            <a:r>
              <a:rPr b="1" lang="en" sz="1050">
                <a:solidFill>
                  <a:srgbClr val="D4D4D4"/>
                </a:solidFill>
                <a:highlight>
                  <a:srgbClr val="1E1E1E"/>
                </a:highlight>
                <a:latin typeface="Courier New"/>
                <a:ea typeface="Courier New"/>
                <a:cs typeface="Courier New"/>
                <a:sym typeface="Courier New"/>
              </a:rPr>
              <a:t>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getpass</a:t>
            </a:r>
            <a:endParaRPr b="1"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smtplib</a:t>
            </a:r>
            <a:r>
              <a:rPr b="1" lang="en" sz="1050">
                <a:solidFill>
                  <a:srgbClr val="D4D4D4"/>
                </a:solidFill>
                <a:highlight>
                  <a:srgbClr val="1E1E1E"/>
                </a:highlight>
                <a:latin typeface="Courier New"/>
                <a:ea typeface="Courier New"/>
                <a:cs typeface="Courier New"/>
                <a:sym typeface="Courier New"/>
              </a:rPr>
              <a:t>         </a:t>
            </a: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a:t>
            </a:r>
            <a:r>
              <a:rPr b="1" lang="en" sz="1050">
                <a:solidFill>
                  <a:srgbClr val="4EC9B0"/>
                </a:solidFill>
                <a:highlight>
                  <a:srgbClr val="1E1E1E"/>
                </a:highlight>
                <a:latin typeface="Courier New"/>
                <a:ea typeface="Courier New"/>
                <a:cs typeface="Courier New"/>
                <a:sym typeface="Courier New"/>
              </a:rPr>
              <a:t>SMTP_SSL</a:t>
            </a:r>
            <a:endParaRPr b="1" sz="1050">
              <a:solidFill>
                <a:srgbClr val="4EC9B0"/>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login</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password</a:t>
            </a:r>
            <a:r>
              <a:rPr b="1" lang="en" sz="1050">
                <a:solidFill>
                  <a:srgbClr val="D4D4D4"/>
                </a:solidFill>
                <a:highlight>
                  <a:srgbClr val="1E1E1E"/>
                </a:highlight>
                <a:latin typeface="Courier New"/>
                <a:ea typeface="Courier New"/>
                <a:cs typeface="Courier New"/>
                <a:sym typeface="Courier New"/>
              </a:rPr>
              <a:t> = </a:t>
            </a:r>
            <a:r>
              <a:rPr b="1" lang="en" sz="1050">
                <a:solidFill>
                  <a:srgbClr val="CE9178"/>
                </a:solidFill>
                <a:highlight>
                  <a:srgbClr val="1E1E1E"/>
                </a:highlight>
                <a:latin typeface="Courier New"/>
                <a:ea typeface="Courier New"/>
                <a:cs typeface="Courier New"/>
                <a:sym typeface="Courier New"/>
              </a:rPr>
              <a:t>'psgcspro00@gmail.com'</a:t>
            </a: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getpass</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'Gmail password:'</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 = </a:t>
            </a:r>
            <a:r>
              <a:rPr b="1" lang="en" sz="1050">
                <a:solidFill>
                  <a:srgbClr val="4EC9B0"/>
                </a:solidFill>
                <a:highlight>
                  <a:srgbClr val="1E1E1E"/>
                </a:highlight>
                <a:latin typeface="Courier New"/>
                <a:ea typeface="Courier New"/>
                <a:cs typeface="Courier New"/>
                <a:sym typeface="Courier New"/>
              </a:rPr>
              <a:t>MIMEText</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"We are sorry to inform that 20Z302 has critically low attendance.</a:t>
            </a:r>
            <a:r>
              <a:rPr b="1" lang="en" sz="1050">
                <a:solidFill>
                  <a:srgbClr val="D7BA7D"/>
                </a:solidFill>
                <a:highlight>
                  <a:srgbClr val="1E1E1E"/>
                </a:highlight>
                <a:latin typeface="Courier New"/>
                <a:ea typeface="Courier New"/>
                <a:cs typeface="Courier New"/>
                <a:sym typeface="Courier New"/>
              </a:rPr>
              <a:t>\n</a:t>
            </a:r>
            <a:r>
              <a:rPr b="1" lang="en" sz="1050">
                <a:solidFill>
                  <a:srgbClr val="CE9178"/>
                </a:solidFill>
                <a:highlight>
                  <a:srgbClr val="1E1E1E"/>
                </a:highlight>
                <a:latin typeface="Courier New"/>
                <a:ea typeface="Courier New"/>
                <a:cs typeface="Courier New"/>
                <a:sym typeface="Courier New"/>
              </a:rPr>
              <a:t>We are extremely disappointed to inform that 20Z302 won't be able to take his end semester exams.</a:t>
            </a:r>
            <a:r>
              <a:rPr b="1" lang="en" sz="1050">
                <a:solidFill>
                  <a:srgbClr val="D7BA7D"/>
                </a:solidFill>
                <a:highlight>
                  <a:srgbClr val="1E1E1E"/>
                </a:highlight>
                <a:latin typeface="Courier New"/>
                <a:ea typeface="Courier New"/>
                <a:cs typeface="Courier New"/>
                <a:sym typeface="Courier New"/>
              </a:rPr>
              <a:t>\n</a:t>
            </a:r>
            <a:r>
              <a:rPr b="1" lang="en" sz="1050">
                <a:solidFill>
                  <a:srgbClr val="CE9178"/>
                </a:solidFill>
                <a:highlight>
                  <a:srgbClr val="1E1E1E"/>
                </a:highlight>
                <a:latin typeface="Courier New"/>
                <a:ea typeface="Courier New"/>
                <a:cs typeface="Courier New"/>
                <a:sym typeface="Courier New"/>
              </a:rPr>
              <a:t>He has also been caught playing VALORANT during class hours,for which actions will be taken accordingly."</a:t>
            </a:r>
            <a:r>
              <a:rPr b="1" lang="en" sz="1050">
                <a:solidFill>
                  <a:srgbClr val="D4D4D4"/>
                </a:solidFill>
                <a:highlight>
                  <a:srgbClr val="1E1E1E"/>
                </a:highlight>
                <a:latin typeface="Courier New"/>
                <a:ea typeface="Courier New"/>
                <a:cs typeface="Courier New"/>
                <a:sym typeface="Courier New"/>
              </a:rPr>
              <a:t>, </a:t>
            </a:r>
            <a:r>
              <a:rPr b="1" lang="en" sz="1050">
                <a:solidFill>
                  <a:srgbClr val="CE9178"/>
                </a:solidFill>
                <a:highlight>
                  <a:srgbClr val="1E1E1E"/>
                </a:highlight>
                <a:latin typeface="Courier New"/>
                <a:ea typeface="Courier New"/>
                <a:cs typeface="Courier New"/>
                <a:sym typeface="Courier New"/>
              </a:rPr>
              <a:t>'plain'</a:t>
            </a:r>
            <a:r>
              <a:rPr b="1" lang="en" sz="1050">
                <a:solidFill>
                  <a:srgbClr val="D4D4D4"/>
                </a:solidFill>
                <a:highlight>
                  <a:srgbClr val="1E1E1E"/>
                </a:highlight>
                <a:latin typeface="Courier New"/>
                <a:ea typeface="Courier New"/>
                <a:cs typeface="Courier New"/>
                <a:sym typeface="Courier New"/>
              </a:rPr>
              <a:t>, </a:t>
            </a:r>
            <a:r>
              <a:rPr b="1" lang="en" sz="1050">
                <a:solidFill>
                  <a:srgbClr val="CE9178"/>
                </a:solidFill>
                <a:highlight>
                  <a:srgbClr val="1E1E1E"/>
                </a:highlight>
                <a:latin typeface="Courier New"/>
                <a:ea typeface="Courier New"/>
                <a:cs typeface="Courier New"/>
                <a:sym typeface="Courier New"/>
              </a:rPr>
              <a:t>'utf-8'</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'Subject'</a:t>
            </a:r>
            <a:r>
              <a:rPr b="1" lang="en" sz="1050">
                <a:solidFill>
                  <a:srgbClr val="D4D4D4"/>
                </a:solidFill>
                <a:highlight>
                  <a:srgbClr val="1E1E1E"/>
                </a:highlight>
                <a:latin typeface="Courier New"/>
                <a:ea typeface="Courier New"/>
                <a:cs typeface="Courier New"/>
                <a:sym typeface="Courier New"/>
              </a:rPr>
              <a:t>] = </a:t>
            </a:r>
            <a:r>
              <a:rPr b="1" lang="en" sz="1050">
                <a:solidFill>
                  <a:srgbClr val="4EC9B0"/>
                </a:solidFill>
                <a:highlight>
                  <a:srgbClr val="1E1E1E"/>
                </a:highlight>
                <a:latin typeface="Courier New"/>
                <a:ea typeface="Courier New"/>
                <a:cs typeface="Courier New"/>
                <a:sym typeface="Courier New"/>
              </a:rPr>
              <a:t>Header</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"ATTENTION!"</a:t>
            </a:r>
            <a:r>
              <a:rPr b="1" lang="en" sz="1050">
                <a:solidFill>
                  <a:srgbClr val="D4D4D4"/>
                </a:solidFill>
                <a:highlight>
                  <a:srgbClr val="1E1E1E"/>
                </a:highlight>
                <a:latin typeface="Courier New"/>
                <a:ea typeface="Courier New"/>
                <a:cs typeface="Courier New"/>
                <a:sym typeface="Courier New"/>
              </a:rPr>
              <a:t>, </a:t>
            </a:r>
            <a:r>
              <a:rPr b="1" lang="en" sz="1050">
                <a:solidFill>
                  <a:srgbClr val="CE9178"/>
                </a:solidFill>
                <a:highlight>
                  <a:srgbClr val="1E1E1E"/>
                </a:highlight>
                <a:latin typeface="Courier New"/>
                <a:ea typeface="Courier New"/>
                <a:cs typeface="Courier New"/>
                <a:sym typeface="Courier New"/>
              </a:rPr>
              <a:t>'utf-8'</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login</a:t>
            </a:r>
            <a:endParaRPr b="1"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'To'</a:t>
            </a:r>
            <a:r>
              <a:rPr b="1" lang="en" sz="1050">
                <a:solidFill>
                  <a:srgbClr val="D4D4D4"/>
                </a:solidFill>
                <a:highlight>
                  <a:srgbClr val="1E1E1E"/>
                </a:highlight>
                <a:latin typeface="Courier New"/>
                <a:ea typeface="Courier New"/>
                <a:cs typeface="Courier New"/>
                <a:sym typeface="Courier New"/>
              </a:rPr>
              <a:t>] = </a:t>
            </a:r>
            <a:r>
              <a:rPr b="1" lang="en" sz="1050">
                <a:solidFill>
                  <a:srgbClr val="CE9178"/>
                </a:solidFill>
                <a:highlight>
                  <a:srgbClr val="1E1E1E"/>
                </a:highlight>
                <a:latin typeface="Courier New"/>
                <a:ea typeface="Courier New"/>
                <a:cs typeface="Courier New"/>
                <a:sym typeface="Courier New"/>
              </a:rPr>
              <a:t>"20Z302@psgtech.ac.in"</a:t>
            </a:r>
            <a:endParaRPr b="1"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a:t>
            </a:r>
            <a:r>
              <a:rPr b="1" lang="en" sz="1050">
                <a:solidFill>
                  <a:srgbClr val="D4D4D4"/>
                </a:solidFill>
                <a:highlight>
                  <a:srgbClr val="1E1E1E"/>
                </a:highlight>
                <a:latin typeface="Courier New"/>
                <a:ea typeface="Courier New"/>
                <a:cs typeface="Courier New"/>
                <a:sym typeface="Courier New"/>
              </a:rPr>
              <a:t> = </a:t>
            </a:r>
            <a:r>
              <a:rPr b="1" lang="en" sz="1050">
                <a:solidFill>
                  <a:srgbClr val="4EC9B0"/>
                </a:solidFill>
                <a:highlight>
                  <a:srgbClr val="1E1E1E"/>
                </a:highlight>
                <a:latin typeface="Courier New"/>
                <a:ea typeface="Courier New"/>
                <a:cs typeface="Courier New"/>
                <a:sym typeface="Courier New"/>
              </a:rPr>
              <a:t>SMTP_SSL</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'smtp.gmail.com'</a:t>
            </a:r>
            <a:r>
              <a:rPr b="1" lang="en" sz="1050">
                <a:solidFill>
                  <a:srgbClr val="D4D4D4"/>
                </a:solidFill>
                <a:highlight>
                  <a:srgbClr val="1E1E1E"/>
                </a:highlight>
                <a:latin typeface="Courier New"/>
                <a:ea typeface="Courier New"/>
                <a:cs typeface="Courier New"/>
                <a:sym typeface="Courier New"/>
              </a:rPr>
              <a:t>, </a:t>
            </a:r>
            <a:r>
              <a:rPr b="1" lang="en" sz="1050">
                <a:solidFill>
                  <a:srgbClr val="B5CEA8"/>
                </a:solidFill>
                <a:highlight>
                  <a:srgbClr val="1E1E1E"/>
                </a:highlight>
                <a:latin typeface="Courier New"/>
                <a:ea typeface="Courier New"/>
                <a:cs typeface="Courier New"/>
                <a:sym typeface="Courier New"/>
              </a:rPr>
              <a:t>465</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timeout</a:t>
            </a:r>
            <a:r>
              <a:rPr b="1" lang="en" sz="1050">
                <a:solidFill>
                  <a:srgbClr val="D4D4D4"/>
                </a:solidFill>
                <a:highlight>
                  <a:srgbClr val="1E1E1E"/>
                </a:highlight>
                <a:latin typeface="Courier New"/>
                <a:ea typeface="Courier New"/>
                <a:cs typeface="Courier New"/>
                <a:sym typeface="Courier New"/>
              </a:rPr>
              <a:t>=</a:t>
            </a:r>
            <a:r>
              <a:rPr b="1" lang="en" sz="1050">
                <a:solidFill>
                  <a:srgbClr val="B5CEA8"/>
                </a:solidFill>
                <a:highlight>
                  <a:srgbClr val="1E1E1E"/>
                </a:highlight>
                <a:latin typeface="Courier New"/>
                <a:ea typeface="Courier New"/>
                <a:cs typeface="Courier New"/>
                <a:sym typeface="Courier New"/>
              </a:rPr>
              <a:t>10</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s</a:t>
            </a:r>
            <a:r>
              <a:rPr b="1" lang="en" sz="1050">
                <a:solidFill>
                  <a:srgbClr val="D4D4D4"/>
                </a:solidFill>
                <a:highlight>
                  <a:srgbClr val="1E1E1E"/>
                </a:highlight>
                <a:latin typeface="Courier New"/>
                <a:ea typeface="Courier New"/>
                <a:cs typeface="Courier New"/>
                <a:sym typeface="Courier New"/>
              </a:rPr>
              <a:t>.</a:t>
            </a:r>
            <a:r>
              <a:rPr b="1" lang="en" sz="1050">
                <a:solidFill>
                  <a:srgbClr val="DCDCAA"/>
                </a:solidFill>
                <a:highlight>
                  <a:srgbClr val="1E1E1E"/>
                </a:highlight>
                <a:latin typeface="Courier New"/>
                <a:ea typeface="Courier New"/>
                <a:cs typeface="Courier New"/>
                <a:sym typeface="Courier New"/>
              </a:rPr>
              <a:t>set_debuglevel</a:t>
            </a:r>
            <a:r>
              <a:rPr b="1" lang="en" sz="1050">
                <a:solidFill>
                  <a:srgbClr val="D4D4D4"/>
                </a:solidFill>
                <a:highlight>
                  <a:srgbClr val="1E1E1E"/>
                </a:highlight>
                <a:latin typeface="Courier New"/>
                <a:ea typeface="Courier New"/>
                <a:cs typeface="Courier New"/>
                <a:sym typeface="Courier New"/>
              </a:rPr>
              <a:t>(</a:t>
            </a:r>
            <a:r>
              <a:rPr b="1" lang="en" sz="1050">
                <a:solidFill>
                  <a:srgbClr val="B5CEA8"/>
                </a:solidFill>
                <a:highlight>
                  <a:srgbClr val="1E1E1E"/>
                </a:highlight>
                <a:latin typeface="Courier New"/>
                <a:ea typeface="Courier New"/>
                <a:cs typeface="Courier New"/>
                <a:sym typeface="Courier New"/>
              </a:rPr>
              <a:t>1</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try</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s</a:t>
            </a:r>
            <a:r>
              <a:rPr b="1" lang="en" sz="1050">
                <a:solidFill>
                  <a:srgbClr val="D4D4D4"/>
                </a:solidFill>
                <a:highlight>
                  <a:srgbClr val="1E1E1E"/>
                </a:highlight>
                <a:latin typeface="Courier New"/>
                <a:ea typeface="Courier New"/>
                <a:cs typeface="Courier New"/>
                <a:sym typeface="Courier New"/>
              </a:rPr>
              <a:t>.</a:t>
            </a:r>
            <a:r>
              <a:rPr b="1" lang="en" sz="1050">
                <a:solidFill>
                  <a:srgbClr val="DCDCAA"/>
                </a:solidFill>
                <a:highlight>
                  <a:srgbClr val="1E1E1E"/>
                </a:highlight>
                <a:latin typeface="Courier New"/>
                <a:ea typeface="Courier New"/>
                <a:cs typeface="Courier New"/>
                <a:sym typeface="Courier New"/>
              </a:rPr>
              <a:t>login</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login</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password</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s</a:t>
            </a:r>
            <a:r>
              <a:rPr b="1" lang="en" sz="1050">
                <a:solidFill>
                  <a:srgbClr val="D4D4D4"/>
                </a:solidFill>
                <a:highlight>
                  <a:srgbClr val="1E1E1E"/>
                </a:highlight>
                <a:latin typeface="Courier New"/>
                <a:ea typeface="Courier New"/>
                <a:cs typeface="Courier New"/>
                <a:sym typeface="Courier New"/>
              </a:rPr>
              <a:t>.</a:t>
            </a:r>
            <a:r>
              <a:rPr b="1" lang="en" sz="1050">
                <a:solidFill>
                  <a:srgbClr val="DCDCAA"/>
                </a:solidFill>
                <a:highlight>
                  <a:srgbClr val="1E1E1E"/>
                </a:highlight>
                <a:latin typeface="Courier New"/>
                <a:ea typeface="Courier New"/>
                <a:cs typeface="Courier New"/>
                <a:sym typeface="Courier New"/>
              </a:rPr>
              <a:t>sendmail</a:t>
            </a:r>
            <a:r>
              <a:rPr b="1" lang="en" sz="1050">
                <a:solidFill>
                  <a:srgbClr val="D4D4D4"/>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'From'</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'To'</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msg</a:t>
            </a:r>
            <a:r>
              <a:rPr b="1" lang="en" sz="1050">
                <a:solidFill>
                  <a:srgbClr val="D4D4D4"/>
                </a:solidFill>
                <a:highlight>
                  <a:srgbClr val="1E1E1E"/>
                </a:highlight>
                <a:latin typeface="Courier New"/>
                <a:ea typeface="Courier New"/>
                <a:cs typeface="Courier New"/>
                <a:sym typeface="Courier New"/>
              </a:rPr>
              <a:t>.</a:t>
            </a:r>
            <a:r>
              <a:rPr b="1" lang="en" sz="1050">
                <a:solidFill>
                  <a:srgbClr val="DCDCAA"/>
                </a:solidFill>
                <a:highlight>
                  <a:srgbClr val="1E1E1E"/>
                </a:highlight>
                <a:latin typeface="Courier New"/>
                <a:ea typeface="Courier New"/>
                <a:cs typeface="Courier New"/>
                <a:sym typeface="Courier New"/>
              </a:rPr>
              <a:t>as_string</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finally</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s</a:t>
            </a:r>
            <a:r>
              <a:rPr b="1" lang="en" sz="1050">
                <a:solidFill>
                  <a:srgbClr val="D4D4D4"/>
                </a:solidFill>
                <a:highlight>
                  <a:srgbClr val="1E1E1E"/>
                </a:highlight>
                <a:latin typeface="Courier New"/>
                <a:ea typeface="Courier New"/>
                <a:cs typeface="Courier New"/>
                <a:sym typeface="Courier New"/>
              </a:rPr>
              <a:t>.</a:t>
            </a:r>
            <a:r>
              <a:rPr b="1" lang="en" sz="1050">
                <a:solidFill>
                  <a:srgbClr val="DCDCAA"/>
                </a:solidFill>
                <a:highlight>
                  <a:srgbClr val="1E1E1E"/>
                </a:highlight>
                <a:latin typeface="Courier New"/>
                <a:ea typeface="Courier New"/>
                <a:cs typeface="Courier New"/>
                <a:sym typeface="Courier New"/>
              </a:rPr>
              <a:t>quit</a:t>
            </a:r>
            <a:r>
              <a:rPr b="1" lang="en" sz="1050">
                <a:solidFill>
                  <a:srgbClr val="D4D4D4"/>
                </a:solidFill>
                <a:highlight>
                  <a:srgbClr val="1E1E1E"/>
                </a:highlight>
                <a:latin typeface="Courier New"/>
                <a:ea typeface="Courier New"/>
                <a:cs typeface="Courier New"/>
                <a:sym typeface="Courier New"/>
              </a:rPr>
              <a:t>()</a:t>
            </a:r>
            <a:endParaRPr b="1"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9" title="email.mov">
            <a:hlinkClick r:id="rId3"/>
          </p:cNvPr>
          <p:cNvPicPr preferRelativeResize="0"/>
          <p:nvPr/>
        </p:nvPicPr>
        <p:blipFill>
          <a:blip r:embed="rId4">
            <a:alphaModFix/>
          </a:blip>
          <a:stretch>
            <a:fillRect/>
          </a:stretch>
        </p:blipFill>
        <p:spPr>
          <a:xfrm>
            <a:off x="1210275" y="0"/>
            <a:ext cx="672345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60"/>
          <p:cNvPicPr preferRelativeResize="0"/>
          <p:nvPr/>
        </p:nvPicPr>
        <p:blipFill>
          <a:blip r:embed="rId3">
            <a:alphaModFix/>
          </a:blip>
          <a:stretch>
            <a:fillRect/>
          </a:stretch>
        </p:blipFill>
        <p:spPr>
          <a:xfrm>
            <a:off x="0" y="1559700"/>
            <a:ext cx="9144000" cy="16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3" name="Shape 623"/>
        <p:cNvGrpSpPr/>
        <p:nvPr/>
      </p:nvGrpSpPr>
      <p:grpSpPr>
        <a:xfrm>
          <a:off x="0" y="0"/>
          <a:ext cx="0" cy="0"/>
          <a:chOff x="0" y="0"/>
          <a:chExt cx="0" cy="0"/>
        </a:xfrm>
      </p:grpSpPr>
      <p:sp>
        <p:nvSpPr>
          <p:cNvPr id="624" name="Google Shape;624;p61"/>
          <p:cNvSpPr txBox="1"/>
          <p:nvPr>
            <p:ph type="title"/>
          </p:nvPr>
        </p:nvSpPr>
        <p:spPr>
          <a:xfrm>
            <a:off x="3762375" y="1012300"/>
            <a:ext cx="4915200" cy="1940100"/>
          </a:xfrm>
          <a:prstGeom prst="rect">
            <a:avLst/>
          </a:prstGeom>
        </p:spPr>
        <p:txBody>
          <a:bodyPr anchorCtr="0" anchor="ctr" bIns="0" lIns="91425" spcFirstLastPara="1" rIns="91425" wrap="square" tIns="0">
            <a:noAutofit/>
          </a:bodyPr>
          <a:lstStyle/>
          <a:p>
            <a:pPr indent="0" lvl="0" marL="0" rtl="0" algn="r">
              <a:spcBef>
                <a:spcPts val="0"/>
              </a:spcBef>
              <a:spcAft>
                <a:spcPts val="0"/>
              </a:spcAft>
              <a:buNone/>
            </a:pPr>
            <a:r>
              <a:rPr lang="en"/>
              <a:t>QR CODE DETECTOR/READER USING PYTHON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2"/>
          <p:cNvSpPr txBox="1"/>
          <p:nvPr>
            <p:ph idx="1" type="body"/>
          </p:nvPr>
        </p:nvSpPr>
        <p:spPr>
          <a:xfrm>
            <a:off x="520225" y="1800000"/>
            <a:ext cx="8356500" cy="33435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Font typeface="Roboto Mono"/>
              <a:buChar char="➔"/>
            </a:pPr>
            <a:r>
              <a:rPr lang="en" sz="1400">
                <a:latin typeface="Roboto Mono"/>
                <a:ea typeface="Roboto Mono"/>
                <a:cs typeface="Roboto Mono"/>
                <a:sym typeface="Roboto Mono"/>
              </a:rPr>
              <a:t>Post Covid-19 the reopeni</a:t>
            </a:r>
            <a:r>
              <a:rPr lang="en" sz="1400">
                <a:latin typeface="Roboto Mono"/>
                <a:ea typeface="Roboto Mono"/>
                <a:cs typeface="Roboto Mono"/>
                <a:sym typeface="Roboto Mono"/>
              </a:rPr>
              <a:t>ng of colleges and universities is</a:t>
            </a:r>
            <a:r>
              <a:rPr lang="en" sz="1400">
                <a:latin typeface="Roboto Mono"/>
                <a:ea typeface="Roboto Mono"/>
                <a:cs typeface="Roboto Mono"/>
                <a:sym typeface="Roboto Mono"/>
              </a:rPr>
              <a:t> a </a:t>
            </a:r>
            <a:r>
              <a:rPr lang="en" sz="1400">
                <a:latin typeface="Roboto Mono"/>
                <a:ea typeface="Roboto Mono"/>
                <a:cs typeface="Roboto Mono"/>
                <a:sym typeface="Roboto Mono"/>
              </a:rPr>
              <a:t>question that doesn’t really offer a simple answer.</a:t>
            </a:r>
            <a:endParaRPr sz="1400">
              <a:latin typeface="Roboto Mono"/>
              <a:ea typeface="Roboto Mono"/>
              <a:cs typeface="Roboto Mono"/>
              <a:sym typeface="Roboto Mono"/>
            </a:endParaRPr>
          </a:p>
          <a:p>
            <a:pPr indent="-317500" lvl="0" marL="457200" rtl="0" algn="l">
              <a:spcBef>
                <a:spcPts val="1000"/>
              </a:spcBef>
              <a:spcAft>
                <a:spcPts val="0"/>
              </a:spcAft>
              <a:buSzPts val="1400"/>
              <a:buFont typeface="Roboto Mono"/>
              <a:buChar char="➔"/>
            </a:pPr>
            <a:r>
              <a:rPr lang="en" sz="1400">
                <a:latin typeface="Roboto Mono"/>
                <a:ea typeface="Roboto Mono"/>
                <a:cs typeface="Roboto Mono"/>
                <a:sym typeface="Roboto Mono"/>
              </a:rPr>
              <a:t>In order to ensure safety in the campus following the spike in COVID-19 -19 cases, all educational institutions will ask students to issue their vaccination certificates.</a:t>
            </a:r>
            <a:endParaRPr sz="1400">
              <a:latin typeface="Roboto Mono"/>
              <a:ea typeface="Roboto Mono"/>
              <a:cs typeface="Roboto Mono"/>
              <a:sym typeface="Roboto Mono"/>
            </a:endParaRPr>
          </a:p>
          <a:p>
            <a:pPr indent="0" lvl="0" marL="457200" rtl="0" algn="l">
              <a:spcBef>
                <a:spcPts val="0"/>
              </a:spcBef>
              <a:spcAft>
                <a:spcPts val="0"/>
              </a:spcAft>
              <a:buNone/>
            </a:pPr>
            <a:r>
              <a:t/>
            </a:r>
            <a:endParaRPr sz="1400">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sz="1400">
                <a:latin typeface="Roboto Mono"/>
                <a:ea typeface="Roboto Mono"/>
                <a:cs typeface="Roboto Mono"/>
                <a:sym typeface="Roboto Mono"/>
              </a:rPr>
              <a:t>Once the COVID-19 vaccination is completed, a certificate is issued to the citizens as a proof of vaccination. </a:t>
            </a:r>
            <a:endParaRPr sz="1400">
              <a:latin typeface="Roboto Mono"/>
              <a:ea typeface="Roboto Mono"/>
              <a:cs typeface="Roboto Mono"/>
              <a:sym typeface="Roboto Mono"/>
            </a:endParaRPr>
          </a:p>
          <a:p>
            <a:pPr indent="0" lvl="0" marL="457200" rtl="0" algn="l">
              <a:spcBef>
                <a:spcPts val="0"/>
              </a:spcBef>
              <a:spcAft>
                <a:spcPts val="0"/>
              </a:spcAft>
              <a:buNone/>
            </a:pPr>
            <a:r>
              <a:t/>
            </a:r>
            <a:endParaRPr sz="1400">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sz="1400">
                <a:latin typeface="Roboto Mono"/>
                <a:ea typeface="Roboto Mono"/>
                <a:cs typeface="Roboto Mono"/>
                <a:sym typeface="Roboto Mono"/>
              </a:rPr>
              <a:t>The vaccination certificate has a secure QR code to protect it against falsification.</a:t>
            </a:r>
            <a:endParaRPr sz="1400">
              <a:latin typeface="Roboto Mono"/>
              <a:ea typeface="Roboto Mono"/>
              <a:cs typeface="Roboto Mono"/>
              <a:sym typeface="Roboto Mono"/>
            </a:endParaRPr>
          </a:p>
          <a:p>
            <a:pPr indent="-317500" lvl="0" marL="457200" rtl="0" algn="l">
              <a:spcBef>
                <a:spcPts val="1000"/>
              </a:spcBef>
              <a:spcAft>
                <a:spcPts val="0"/>
              </a:spcAft>
              <a:buSzPts val="1400"/>
              <a:buFont typeface="Roboto Mono"/>
              <a:buChar char="➔"/>
            </a:pPr>
            <a:r>
              <a:rPr lang="en" sz="1400">
                <a:latin typeface="Roboto Mono"/>
                <a:ea typeface="Roboto Mono"/>
                <a:cs typeface="Roboto Mono"/>
                <a:sym typeface="Roboto Mono"/>
              </a:rPr>
              <a:t>In order to reduce the workload of admins, we have developed an admin assistant that will automate the entire process.</a:t>
            </a:r>
            <a:endParaRPr sz="1400">
              <a:latin typeface="Roboto Mono"/>
              <a:ea typeface="Roboto Mono"/>
              <a:cs typeface="Roboto Mono"/>
              <a:sym typeface="Roboto Mono"/>
            </a:endParaRPr>
          </a:p>
        </p:txBody>
      </p:sp>
      <p:sp>
        <p:nvSpPr>
          <p:cNvPr id="630" name="Google Shape;630;p62"/>
          <p:cNvSpPr txBox="1"/>
          <p:nvPr>
            <p:ph type="title"/>
          </p:nvPr>
        </p:nvSpPr>
        <p:spPr>
          <a:xfrm>
            <a:off x="560900" y="540000"/>
            <a:ext cx="35613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SCAM SCANNER  </a:t>
            </a:r>
            <a:endParaRPr/>
          </a:p>
        </p:txBody>
      </p:sp>
      <p:pic>
        <p:nvPicPr>
          <p:cNvPr id="631" name="Google Shape;631;p62"/>
          <p:cNvPicPr preferRelativeResize="0"/>
          <p:nvPr/>
        </p:nvPicPr>
        <p:blipFill>
          <a:blip r:embed="rId3">
            <a:alphaModFix/>
          </a:blip>
          <a:stretch>
            <a:fillRect/>
          </a:stretch>
        </p:blipFill>
        <p:spPr>
          <a:xfrm>
            <a:off x="5442425" y="131775"/>
            <a:ext cx="2463524" cy="1668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3"/>
          <p:cNvSpPr txBox="1"/>
          <p:nvPr>
            <p:ph idx="15"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637" name="Google Shape;637;p63"/>
          <p:cNvSpPr txBox="1"/>
          <p:nvPr>
            <p:ph idx="1" type="subTitle"/>
          </p:nvPr>
        </p:nvSpPr>
        <p:spPr>
          <a:xfrm>
            <a:off x="6416724" y="2283125"/>
            <a:ext cx="1895700" cy="6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mplement</a:t>
            </a:r>
            <a:r>
              <a:rPr lang="en"/>
              <a:t> the scam scanner to verify authenticity</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38" name="Google Shape;638;p63"/>
          <p:cNvSpPr txBox="1"/>
          <p:nvPr>
            <p:ph type="title"/>
          </p:nvPr>
        </p:nvSpPr>
        <p:spPr>
          <a:xfrm>
            <a:off x="6385849"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3</a:t>
            </a:r>
            <a:endParaRPr/>
          </a:p>
        </p:txBody>
      </p:sp>
      <p:sp>
        <p:nvSpPr>
          <p:cNvPr id="639" name="Google Shape;639;p63"/>
          <p:cNvSpPr txBox="1"/>
          <p:nvPr>
            <p:ph idx="2" type="subTitle"/>
          </p:nvPr>
        </p:nvSpPr>
        <p:spPr>
          <a:xfrm>
            <a:off x="835225" y="2283125"/>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Students are asked to upload vaccination certificates as images to the college website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0" name="Google Shape;640;p63"/>
          <p:cNvSpPr txBox="1"/>
          <p:nvPr>
            <p:ph idx="3" type="title"/>
          </p:nvPr>
        </p:nvSpPr>
        <p:spPr>
          <a:xfrm>
            <a:off x="804350"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1</a:t>
            </a:r>
            <a:endParaRPr/>
          </a:p>
        </p:txBody>
      </p:sp>
      <p:sp>
        <p:nvSpPr>
          <p:cNvPr id="641" name="Google Shape;641;p63"/>
          <p:cNvSpPr txBox="1"/>
          <p:nvPr>
            <p:ph idx="4" type="subTitle"/>
          </p:nvPr>
        </p:nvSpPr>
        <p:spPr>
          <a:xfrm>
            <a:off x="3624150" y="2283125"/>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Scrape the uploaded image files from the website</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642" name="Google Shape;642;p63"/>
          <p:cNvSpPr txBox="1"/>
          <p:nvPr>
            <p:ph idx="5" type="title"/>
          </p:nvPr>
        </p:nvSpPr>
        <p:spPr>
          <a:xfrm>
            <a:off x="3593246" y="17533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2</a:t>
            </a:r>
            <a:endParaRPr/>
          </a:p>
        </p:txBody>
      </p:sp>
      <p:sp>
        <p:nvSpPr>
          <p:cNvPr id="643" name="Google Shape;643;p63"/>
          <p:cNvSpPr txBox="1"/>
          <p:nvPr>
            <p:ph idx="6" type="subTitle"/>
          </p:nvPr>
        </p:nvSpPr>
        <p:spPr>
          <a:xfrm>
            <a:off x="1666649" y="3936600"/>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Update status in database</a:t>
            </a:r>
            <a:endParaRPr/>
          </a:p>
        </p:txBody>
      </p:sp>
      <p:sp>
        <p:nvSpPr>
          <p:cNvPr id="644" name="Google Shape;644;p63"/>
          <p:cNvSpPr txBox="1"/>
          <p:nvPr>
            <p:ph idx="7" type="title"/>
          </p:nvPr>
        </p:nvSpPr>
        <p:spPr>
          <a:xfrm>
            <a:off x="1635749" y="32966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4</a:t>
            </a:r>
            <a:endParaRPr/>
          </a:p>
        </p:txBody>
      </p:sp>
      <p:sp>
        <p:nvSpPr>
          <p:cNvPr id="645" name="Google Shape;645;p63"/>
          <p:cNvSpPr txBox="1"/>
          <p:nvPr>
            <p:ph idx="13" type="subTitle"/>
          </p:nvPr>
        </p:nvSpPr>
        <p:spPr>
          <a:xfrm>
            <a:off x="5054200" y="3826425"/>
            <a:ext cx="1895700" cy="66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Notify the same to students through automated mails.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46" name="Google Shape;646;p63"/>
          <p:cNvSpPr txBox="1"/>
          <p:nvPr>
            <p:ph idx="14" type="title"/>
          </p:nvPr>
        </p:nvSpPr>
        <p:spPr>
          <a:xfrm>
            <a:off x="5023296" y="3296625"/>
            <a:ext cx="1957500" cy="52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STEP 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8"/>
          <p:cNvSpPr txBox="1"/>
          <p:nvPr>
            <p:ph idx="2" type="title"/>
          </p:nvPr>
        </p:nvSpPr>
        <p:spPr>
          <a:xfrm>
            <a:off x="359400" y="1752175"/>
            <a:ext cx="8425200" cy="10857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4"/>
          <p:cNvSpPr txBox="1"/>
          <p:nvPr/>
        </p:nvSpPr>
        <p:spPr>
          <a:xfrm>
            <a:off x="1226875" y="1068300"/>
            <a:ext cx="6765000" cy="4075200"/>
          </a:xfrm>
          <a:prstGeom prst="rect">
            <a:avLst/>
          </a:prstGeom>
          <a:gradFill>
            <a:gsLst>
              <a:gs pos="0">
                <a:srgbClr val="FF2FAC"/>
              </a:gs>
              <a:gs pos="100000">
                <a:srgbClr val="A50766"/>
              </a:gs>
            </a:gsLst>
            <a:path path="circle">
              <a:fillToRect b="50%" l="50%" r="50%" t="50%"/>
            </a:path>
            <a:tileRect/>
          </a:gra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import</a:t>
            </a:r>
            <a:r>
              <a:rPr b="1" lang="en" sz="1050">
                <a:solidFill>
                  <a:srgbClr val="D4D4D4"/>
                </a:solidFill>
                <a:highlight>
                  <a:srgbClr val="1E1E1E"/>
                </a:highlight>
                <a:latin typeface="Courier New"/>
                <a:ea typeface="Courier New"/>
                <a:cs typeface="Courier New"/>
                <a:sym typeface="Courier New"/>
              </a:rPr>
              <a:t> cv2</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img</a:t>
            </a:r>
            <a:r>
              <a:rPr b="1" lang="en" sz="1050">
                <a:solidFill>
                  <a:srgbClr val="D4D4D4"/>
                </a:solidFill>
                <a:highlight>
                  <a:srgbClr val="1E1E1E"/>
                </a:highlight>
                <a:latin typeface="Courier New"/>
                <a:ea typeface="Courier New"/>
                <a:cs typeface="Courier New"/>
                <a:sym typeface="Courier New"/>
              </a:rPr>
              <a:t> = </a:t>
            </a:r>
            <a:r>
              <a:rPr b="1" lang="en" sz="1050">
                <a:solidFill>
                  <a:srgbClr val="4EC9B0"/>
                </a:solidFill>
                <a:highlight>
                  <a:srgbClr val="1E1E1E"/>
                </a:highlight>
                <a:latin typeface="Courier New"/>
                <a:ea typeface="Courier New"/>
                <a:cs typeface="Courier New"/>
                <a:sym typeface="Courier New"/>
              </a:rPr>
              <a:t>cv2</a:t>
            </a:r>
            <a:r>
              <a:rPr b="1" lang="en" sz="1050">
                <a:solidFill>
                  <a:srgbClr val="D4D4D4"/>
                </a:solidFill>
                <a:highlight>
                  <a:srgbClr val="1E1E1E"/>
                </a:highlight>
                <a:latin typeface="Courier New"/>
                <a:ea typeface="Courier New"/>
                <a:cs typeface="Courier New"/>
                <a:sym typeface="Courier New"/>
              </a:rPr>
              <a:t>.imread(</a:t>
            </a:r>
            <a:r>
              <a:rPr b="1" lang="en" sz="1050">
                <a:solidFill>
                  <a:srgbClr val="CE9178"/>
                </a:solidFill>
                <a:highlight>
                  <a:srgbClr val="1E1E1E"/>
                </a:highlight>
                <a:latin typeface="Courier New"/>
                <a:ea typeface="Courier New"/>
                <a:cs typeface="Courier New"/>
                <a:sym typeface="Courier New"/>
              </a:rPr>
              <a:t>"/users/girishkrithik/desktop/cv.png"</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6A9955"/>
                </a:solidFill>
                <a:highlight>
                  <a:srgbClr val="1E1E1E"/>
                </a:highlight>
                <a:latin typeface="Courier New"/>
                <a:ea typeface="Courier New"/>
                <a:cs typeface="Courier New"/>
                <a:sym typeface="Courier New"/>
              </a:rPr>
              <a:t># initialize the cv2 QRCode detector</a:t>
            </a:r>
            <a:endParaRPr b="1"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detector</a:t>
            </a:r>
            <a:r>
              <a:rPr b="1" lang="en" sz="1050">
                <a:solidFill>
                  <a:srgbClr val="D4D4D4"/>
                </a:solidFill>
                <a:highlight>
                  <a:srgbClr val="1E1E1E"/>
                </a:highlight>
                <a:latin typeface="Courier New"/>
                <a:ea typeface="Courier New"/>
                <a:cs typeface="Courier New"/>
                <a:sym typeface="Courier New"/>
              </a:rPr>
              <a:t> = </a:t>
            </a:r>
            <a:r>
              <a:rPr b="1" lang="en" sz="1050">
                <a:solidFill>
                  <a:srgbClr val="4EC9B0"/>
                </a:solidFill>
                <a:highlight>
                  <a:srgbClr val="1E1E1E"/>
                </a:highlight>
                <a:latin typeface="Courier New"/>
                <a:ea typeface="Courier New"/>
                <a:cs typeface="Courier New"/>
                <a:sym typeface="Courier New"/>
              </a:rPr>
              <a:t>cv2</a:t>
            </a:r>
            <a:r>
              <a:rPr b="1" lang="en" sz="1050">
                <a:solidFill>
                  <a:srgbClr val="D4D4D4"/>
                </a:solidFill>
                <a:highlight>
                  <a:srgbClr val="1E1E1E"/>
                </a:highlight>
                <a:latin typeface="Courier New"/>
                <a:ea typeface="Courier New"/>
                <a:cs typeface="Courier New"/>
                <a:sym typeface="Courier New"/>
              </a:rPr>
              <a:t>.QRCodeDetector()</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6A9955"/>
                </a:solidFill>
                <a:highlight>
                  <a:srgbClr val="1E1E1E"/>
                </a:highlight>
                <a:latin typeface="Courier New"/>
                <a:ea typeface="Courier New"/>
                <a:cs typeface="Courier New"/>
                <a:sym typeface="Courier New"/>
              </a:rPr>
              <a:t># detect and decode</a:t>
            </a:r>
            <a:endParaRPr b="1"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9CDCFE"/>
                </a:solidFill>
                <a:highlight>
                  <a:srgbClr val="1E1E1E"/>
                </a:highlight>
                <a:latin typeface="Courier New"/>
                <a:ea typeface="Courier New"/>
                <a:cs typeface="Courier New"/>
                <a:sym typeface="Courier New"/>
              </a:rPr>
              <a:t>data</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bbox</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straight_qrcode</a:t>
            </a:r>
            <a:r>
              <a:rPr b="1" lang="en" sz="1050">
                <a:solidFill>
                  <a:srgbClr val="D4D4D4"/>
                </a:solidFill>
                <a:highlight>
                  <a:srgbClr val="1E1E1E"/>
                </a:highlight>
                <a:latin typeface="Courier New"/>
                <a:ea typeface="Courier New"/>
                <a:cs typeface="Courier New"/>
                <a:sym typeface="Courier New"/>
              </a:rPr>
              <a:t> = </a:t>
            </a:r>
            <a:r>
              <a:rPr b="1" lang="en" sz="1050">
                <a:solidFill>
                  <a:srgbClr val="9CDCFE"/>
                </a:solidFill>
                <a:highlight>
                  <a:srgbClr val="1E1E1E"/>
                </a:highlight>
                <a:latin typeface="Courier New"/>
                <a:ea typeface="Courier New"/>
                <a:cs typeface="Courier New"/>
                <a:sym typeface="Courier New"/>
              </a:rPr>
              <a:t>detector</a:t>
            </a:r>
            <a:r>
              <a:rPr b="1" lang="en" sz="1050">
                <a:solidFill>
                  <a:srgbClr val="D4D4D4"/>
                </a:solidFill>
                <a:highlight>
                  <a:srgbClr val="1E1E1E"/>
                </a:highlight>
                <a:latin typeface="Courier New"/>
                <a:ea typeface="Courier New"/>
                <a:cs typeface="Courier New"/>
                <a:sym typeface="Courier New"/>
              </a:rPr>
              <a:t>.detectAndDecode(</a:t>
            </a:r>
            <a:r>
              <a:rPr b="1" lang="en" sz="1050">
                <a:solidFill>
                  <a:srgbClr val="9CDCFE"/>
                </a:solidFill>
                <a:highlight>
                  <a:srgbClr val="1E1E1E"/>
                </a:highlight>
                <a:latin typeface="Courier New"/>
                <a:ea typeface="Courier New"/>
                <a:cs typeface="Courier New"/>
                <a:sym typeface="Courier New"/>
              </a:rPr>
              <a:t>img</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1"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if</a:t>
            </a:r>
            <a:r>
              <a:rPr b="1" lang="en" sz="1050">
                <a:solidFill>
                  <a:srgbClr val="D4D4D4"/>
                </a:solidFill>
                <a:highlight>
                  <a:srgbClr val="1E1E1E"/>
                </a:highlight>
                <a:latin typeface="Courier New"/>
                <a:ea typeface="Courier New"/>
                <a:cs typeface="Courier New"/>
                <a:sym typeface="Courier New"/>
              </a:rPr>
              <a:t> </a:t>
            </a:r>
            <a:r>
              <a:rPr b="1" lang="en" sz="1050">
                <a:solidFill>
                  <a:srgbClr val="9CDCFE"/>
                </a:solidFill>
                <a:highlight>
                  <a:srgbClr val="1E1E1E"/>
                </a:highlight>
                <a:latin typeface="Courier New"/>
                <a:ea typeface="Courier New"/>
                <a:cs typeface="Courier New"/>
                <a:sym typeface="Courier New"/>
              </a:rPr>
              <a:t>bbox</a:t>
            </a:r>
            <a:r>
              <a:rPr b="1" lang="en" sz="1050">
                <a:solidFill>
                  <a:srgbClr val="D4D4D4"/>
                </a:solidFill>
                <a:highlight>
                  <a:srgbClr val="1E1E1E"/>
                </a:highlight>
                <a:latin typeface="Courier New"/>
                <a:ea typeface="Courier New"/>
                <a:cs typeface="Courier New"/>
                <a:sym typeface="Courier New"/>
              </a:rPr>
              <a:t> </a:t>
            </a:r>
            <a:r>
              <a:rPr b="1" lang="en" sz="1050">
                <a:solidFill>
                  <a:srgbClr val="569CD6"/>
                </a:solidFill>
                <a:highlight>
                  <a:srgbClr val="1E1E1E"/>
                </a:highlight>
                <a:latin typeface="Courier New"/>
                <a:ea typeface="Courier New"/>
                <a:cs typeface="Courier New"/>
                <a:sym typeface="Courier New"/>
              </a:rPr>
              <a:t>is</a:t>
            </a:r>
            <a:r>
              <a:rPr b="1" lang="en" sz="1050">
                <a:solidFill>
                  <a:srgbClr val="D4D4D4"/>
                </a:solidFill>
                <a:highlight>
                  <a:srgbClr val="1E1E1E"/>
                </a:highlight>
                <a:latin typeface="Courier New"/>
                <a:ea typeface="Courier New"/>
                <a:cs typeface="Courier New"/>
                <a:sym typeface="Courier New"/>
              </a:rPr>
              <a:t> </a:t>
            </a:r>
            <a:r>
              <a:rPr b="1" lang="en" sz="1050">
                <a:solidFill>
                  <a:srgbClr val="569CD6"/>
                </a:solidFill>
                <a:highlight>
                  <a:srgbClr val="1E1E1E"/>
                </a:highlight>
                <a:latin typeface="Courier New"/>
                <a:ea typeface="Courier New"/>
                <a:cs typeface="Courier New"/>
                <a:sym typeface="Courier New"/>
              </a:rPr>
              <a:t>not</a:t>
            </a:r>
            <a:r>
              <a:rPr b="1" lang="en" sz="1050">
                <a:solidFill>
                  <a:srgbClr val="D4D4D4"/>
                </a:solidFill>
                <a:highlight>
                  <a:srgbClr val="1E1E1E"/>
                </a:highlight>
                <a:latin typeface="Courier New"/>
                <a:ea typeface="Courier New"/>
                <a:cs typeface="Courier New"/>
                <a:sym typeface="Courier New"/>
              </a:rPr>
              <a:t> </a:t>
            </a:r>
            <a:r>
              <a:rPr b="1" lang="en" sz="1050">
                <a:solidFill>
                  <a:srgbClr val="569CD6"/>
                </a:solidFill>
                <a:highlight>
                  <a:srgbClr val="1E1E1E"/>
                </a:highlight>
                <a:latin typeface="Courier New"/>
                <a:ea typeface="Courier New"/>
                <a:cs typeface="Courier New"/>
                <a:sym typeface="Courier New"/>
              </a:rPr>
              <a:t>None</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print</a:t>
            </a:r>
            <a:r>
              <a:rPr b="1" lang="en" sz="1050">
                <a:solidFill>
                  <a:srgbClr val="D4D4D4"/>
                </a:solidFill>
                <a:highlight>
                  <a:srgbClr val="1E1E1E"/>
                </a:highlight>
                <a:latin typeface="Courier New"/>
                <a:ea typeface="Courier New"/>
                <a:cs typeface="Courier New"/>
                <a:sym typeface="Courier New"/>
              </a:rPr>
              <a:t>(</a:t>
            </a:r>
            <a:r>
              <a:rPr b="1" lang="en" sz="1050">
                <a:solidFill>
                  <a:srgbClr val="569CD6"/>
                </a:solidFill>
                <a:highlight>
                  <a:srgbClr val="1E1E1E"/>
                </a:highlight>
                <a:latin typeface="Courier New"/>
                <a:ea typeface="Courier New"/>
                <a:cs typeface="Courier New"/>
                <a:sym typeface="Courier New"/>
              </a:rPr>
              <a:t>f</a:t>
            </a:r>
            <a:r>
              <a:rPr b="1" lang="en" sz="1050">
                <a:solidFill>
                  <a:srgbClr val="CE9178"/>
                </a:solidFill>
                <a:highlight>
                  <a:srgbClr val="1E1E1E"/>
                </a:highlight>
                <a:latin typeface="Courier New"/>
                <a:ea typeface="Courier New"/>
                <a:cs typeface="Courier New"/>
                <a:sym typeface="Courier New"/>
              </a:rPr>
              <a:t>"QRCode data:Successfull</a:t>
            </a:r>
            <a:r>
              <a:rPr b="1" lang="en" sz="1050">
                <a:solidFill>
                  <a:srgbClr val="D7BA7D"/>
                </a:solidFill>
                <a:highlight>
                  <a:srgbClr val="1E1E1E"/>
                </a:highlight>
                <a:latin typeface="Courier New"/>
                <a:ea typeface="Courier New"/>
                <a:cs typeface="Courier New"/>
                <a:sym typeface="Courier New"/>
              </a:rPr>
              <a:t>\n</a:t>
            </a:r>
            <a:r>
              <a:rPr b="1" lang="en" sz="1050">
                <a:solidFill>
                  <a:srgbClr val="569CD6"/>
                </a:solidFill>
                <a:highlight>
                  <a:srgbClr val="1E1E1E"/>
                </a:highlight>
                <a:latin typeface="Courier New"/>
                <a:ea typeface="Courier New"/>
                <a:cs typeface="Courier New"/>
                <a:sym typeface="Courier New"/>
              </a:rPr>
              <a:t>{</a:t>
            </a:r>
            <a:r>
              <a:rPr b="1" lang="en" sz="1050">
                <a:solidFill>
                  <a:srgbClr val="9CDCFE"/>
                </a:solidFill>
                <a:highlight>
                  <a:srgbClr val="1E1E1E"/>
                </a:highlight>
                <a:latin typeface="Courier New"/>
                <a:ea typeface="Courier New"/>
                <a:cs typeface="Courier New"/>
                <a:sym typeface="Courier New"/>
              </a:rPr>
              <a:t>data</a:t>
            </a:r>
            <a:r>
              <a:rPr b="1" lang="en" sz="1050">
                <a:solidFill>
                  <a:srgbClr val="569CD6"/>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C586C0"/>
                </a:solidFill>
                <a:highlight>
                  <a:srgbClr val="1E1E1E"/>
                </a:highlight>
                <a:latin typeface="Courier New"/>
                <a:ea typeface="Courier New"/>
                <a:cs typeface="Courier New"/>
                <a:sym typeface="Courier New"/>
              </a:rPr>
              <a:t>else</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solidFill>
                  <a:srgbClr val="D4D4D4"/>
                </a:solidFill>
                <a:highlight>
                  <a:srgbClr val="1E1E1E"/>
                </a:highlight>
                <a:latin typeface="Courier New"/>
                <a:ea typeface="Courier New"/>
                <a:cs typeface="Courier New"/>
                <a:sym typeface="Courier New"/>
              </a:rPr>
              <a:t>    </a:t>
            </a:r>
            <a:r>
              <a:rPr b="1" lang="en" sz="1050">
                <a:solidFill>
                  <a:srgbClr val="DCDCAA"/>
                </a:solidFill>
                <a:highlight>
                  <a:srgbClr val="1E1E1E"/>
                </a:highlight>
                <a:latin typeface="Courier New"/>
                <a:ea typeface="Courier New"/>
                <a:cs typeface="Courier New"/>
                <a:sym typeface="Courier New"/>
              </a:rPr>
              <a:t>print</a:t>
            </a:r>
            <a:r>
              <a:rPr b="1" lang="en" sz="1050">
                <a:solidFill>
                  <a:srgbClr val="D4D4D4"/>
                </a:solidFill>
                <a:highlight>
                  <a:srgbClr val="1E1E1E"/>
                </a:highlight>
                <a:latin typeface="Courier New"/>
                <a:ea typeface="Courier New"/>
                <a:cs typeface="Courier New"/>
                <a:sym typeface="Courier New"/>
              </a:rPr>
              <a:t>(</a:t>
            </a:r>
            <a:r>
              <a:rPr b="1" lang="en" sz="1050">
                <a:solidFill>
                  <a:srgbClr val="CE9178"/>
                </a:solidFill>
                <a:highlight>
                  <a:srgbClr val="1E1E1E"/>
                </a:highlight>
                <a:latin typeface="Courier New"/>
                <a:ea typeface="Courier New"/>
                <a:cs typeface="Courier New"/>
                <a:sym typeface="Courier New"/>
              </a:rPr>
              <a:t>"Invalid Certificate"</a:t>
            </a:r>
            <a:r>
              <a:rPr b="1" lang="en" sz="1050">
                <a:solidFill>
                  <a:srgbClr val="D4D4D4"/>
                </a:solidFill>
                <a:highlight>
                  <a:srgbClr val="1E1E1E"/>
                </a:highlight>
                <a:latin typeface="Courier New"/>
                <a:ea typeface="Courier New"/>
                <a:cs typeface="Courier New"/>
                <a:sym typeface="Courier New"/>
              </a:rPr>
              <a:t>)</a:t>
            </a:r>
            <a:endParaRPr b="1"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65" title="QR.mov">
            <a:hlinkClick r:id="rId3"/>
          </p:cNvPr>
          <p:cNvPicPr preferRelativeResize="0"/>
          <p:nvPr/>
        </p:nvPicPr>
        <p:blipFill>
          <a:blip r:embed="rId4">
            <a:alphaModFix/>
          </a:blip>
          <a:stretch>
            <a:fillRect/>
          </a:stretch>
        </p:blipFill>
        <p:spPr>
          <a:xfrm>
            <a:off x="1284600" y="0"/>
            <a:ext cx="65748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66"/>
          <p:cNvPicPr preferRelativeResize="0"/>
          <p:nvPr/>
        </p:nvPicPr>
        <p:blipFill rotWithShape="1">
          <a:blip r:embed="rId3">
            <a:alphaModFix/>
          </a:blip>
          <a:srcRect b="46738" l="0" r="0" t="4393"/>
          <a:stretch/>
        </p:blipFill>
        <p:spPr>
          <a:xfrm>
            <a:off x="0" y="416800"/>
            <a:ext cx="9144003" cy="2173162"/>
          </a:xfrm>
          <a:prstGeom prst="rect">
            <a:avLst/>
          </a:prstGeom>
          <a:noFill/>
          <a:ln>
            <a:noFill/>
          </a:ln>
        </p:spPr>
      </p:pic>
      <p:pic>
        <p:nvPicPr>
          <p:cNvPr id="662" name="Google Shape;662;p66"/>
          <p:cNvPicPr preferRelativeResize="0"/>
          <p:nvPr/>
        </p:nvPicPr>
        <p:blipFill rotWithShape="1">
          <a:blip r:embed="rId4">
            <a:alphaModFix/>
          </a:blip>
          <a:srcRect b="45027" l="0" r="0" t="5070"/>
          <a:stretch/>
        </p:blipFill>
        <p:spPr>
          <a:xfrm>
            <a:off x="0" y="2917625"/>
            <a:ext cx="9143997" cy="2225874"/>
          </a:xfrm>
          <a:prstGeom prst="rect">
            <a:avLst/>
          </a:prstGeom>
          <a:noFill/>
          <a:ln>
            <a:noFill/>
          </a:ln>
        </p:spPr>
      </p:pic>
      <p:sp>
        <p:nvSpPr>
          <p:cNvPr id="663" name="Google Shape;663;p66"/>
          <p:cNvSpPr txBox="1"/>
          <p:nvPr/>
        </p:nvSpPr>
        <p:spPr>
          <a:xfrm>
            <a:off x="26600" y="8875"/>
            <a:ext cx="46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COVID-19 VACCINATION CERTIFICATE IMAGE WITH QR CODE </a:t>
            </a:r>
            <a:endParaRPr>
              <a:solidFill>
                <a:schemeClr val="lt1"/>
              </a:solidFill>
              <a:latin typeface="Anaheim"/>
              <a:ea typeface="Anaheim"/>
              <a:cs typeface="Anaheim"/>
              <a:sym typeface="Anaheim"/>
            </a:endParaRPr>
          </a:p>
        </p:txBody>
      </p:sp>
      <p:sp>
        <p:nvSpPr>
          <p:cNvPr id="664" name="Google Shape;664;p66"/>
          <p:cNvSpPr txBox="1"/>
          <p:nvPr/>
        </p:nvSpPr>
        <p:spPr>
          <a:xfrm>
            <a:off x="26600" y="2580625"/>
            <a:ext cx="646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Anaheim"/>
                <a:ea typeface="Anaheim"/>
                <a:cs typeface="Anaheim"/>
                <a:sym typeface="Anaheim"/>
              </a:rPr>
              <a:t>COVID-19</a:t>
            </a:r>
            <a:r>
              <a:rPr lang="en">
                <a:solidFill>
                  <a:schemeClr val="lt1"/>
                </a:solidFill>
                <a:latin typeface="Anaheim"/>
                <a:ea typeface="Anaheim"/>
                <a:cs typeface="Anaheim"/>
                <a:sym typeface="Anaheim"/>
              </a:rPr>
              <a:t> VACCINATION CERTIFICATE IMAGE WITHOUT/INVALID QR CODE</a:t>
            </a:r>
            <a:endParaRPr>
              <a:solidFill>
                <a:schemeClr val="lt1"/>
              </a:solidFill>
              <a:latin typeface="Anaheim"/>
              <a:ea typeface="Anaheim"/>
              <a:cs typeface="Anaheim"/>
              <a:sym typeface="Anaheim"/>
            </a:endParaRPr>
          </a:p>
          <a:p>
            <a:pPr indent="0" lvl="0" marL="0" rtl="0" algn="l">
              <a:spcBef>
                <a:spcPts val="0"/>
              </a:spcBef>
              <a:spcAft>
                <a:spcPts val="0"/>
              </a:spcAft>
              <a:buNone/>
            </a:pPr>
            <a:r>
              <a:t/>
            </a:r>
            <a:endParaRPr>
              <a:latin typeface="Anaheim"/>
              <a:ea typeface="Anaheim"/>
              <a:cs typeface="Anaheim"/>
              <a:sym typeface="Anahei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7"/>
          <p:cNvSpPr txBox="1"/>
          <p:nvPr>
            <p:ph idx="2" type="title"/>
          </p:nvPr>
        </p:nvSpPr>
        <p:spPr>
          <a:xfrm>
            <a:off x="454800" y="2693775"/>
            <a:ext cx="8425200" cy="489600"/>
          </a:xfrm>
          <a:prstGeom prst="rect">
            <a:avLst/>
          </a:prstGeom>
        </p:spPr>
        <p:txBody>
          <a:bodyPr anchorCtr="0" anchor="b" bIns="0" lIns="91425" spcFirstLastPara="1" rIns="91425" wrap="square" tIns="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_Terminate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8"/>
          <p:cNvSpPr txBox="1"/>
          <p:nvPr>
            <p:ph type="title"/>
          </p:nvPr>
        </p:nvSpPr>
        <p:spPr>
          <a:xfrm>
            <a:off x="3388475" y="0"/>
            <a:ext cx="3792000" cy="8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THANK YOU!</a:t>
            </a:r>
            <a:endParaRPr>
              <a:latin typeface="Barlow"/>
              <a:ea typeface="Barlow"/>
              <a:cs typeface="Barlow"/>
              <a:sym typeface="Barlow"/>
            </a:endParaRPr>
          </a:p>
        </p:txBody>
      </p:sp>
      <p:sp>
        <p:nvSpPr>
          <p:cNvPr id="675" name="Google Shape;675;p68"/>
          <p:cNvSpPr txBox="1"/>
          <p:nvPr>
            <p:ph idx="1" type="subTitle"/>
          </p:nvPr>
        </p:nvSpPr>
        <p:spPr>
          <a:xfrm>
            <a:off x="1915500" y="929925"/>
            <a:ext cx="5003400" cy="1713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ABINAY ADARSH NARENDRA BOOPATHI BALAKRISHNA VINAY</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latin typeface="Barlow Condensed Medium"/>
                <a:ea typeface="Barlow Condensed Medium"/>
                <a:cs typeface="Barlow Condensed Medium"/>
                <a:sym typeface="Barlow Condensed Medium"/>
              </a:rPr>
              <a:t>DHARANEESH.V                                                                            </a:t>
            </a:r>
            <a:endParaRPr sz="1900">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GIRISH KRITHIK G.J                                                                     </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latin typeface="Barlow Condensed Medium"/>
                <a:ea typeface="Barlow Condensed Medium"/>
                <a:cs typeface="Barlow Condensed Medium"/>
                <a:sym typeface="Barlow Condensed Medium"/>
              </a:rPr>
              <a:t>NAINASETTY SUJITH                                                                  </a:t>
            </a:r>
            <a:endParaRPr sz="1900">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VISMAYAA RAJESH                                                                      </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latin typeface="Barlow Condensed Medium"/>
                <a:ea typeface="Barlow Condensed Medium"/>
                <a:cs typeface="Barlow Condensed Medium"/>
                <a:sym typeface="Barlow Condensed Medium"/>
              </a:rPr>
              <a:t>YADAV </a:t>
            </a:r>
            <a:r>
              <a:rPr lang="en" sz="1900">
                <a:latin typeface="Barlow Condensed Medium"/>
                <a:ea typeface="Barlow Condensed Medium"/>
                <a:cs typeface="Barlow Condensed Medium"/>
                <a:sym typeface="Barlow Condensed Medium"/>
              </a:rPr>
              <a:t>RANGANATHAN</a:t>
            </a:r>
            <a:r>
              <a:rPr lang="en" sz="1900">
                <a:latin typeface="Barlow Condensed Medium"/>
                <a:ea typeface="Barlow Condensed Medium"/>
                <a:cs typeface="Barlow Condensed Medium"/>
                <a:sym typeface="Barlow Condensed Medium"/>
              </a:rPr>
              <a:t>                                                                </a:t>
            </a:r>
            <a:endParaRPr sz="1900">
              <a:latin typeface="Barlow Condensed Medium"/>
              <a:ea typeface="Barlow Condensed Medium"/>
              <a:cs typeface="Barlow Condensed Medium"/>
              <a:sym typeface="Barlow Condensed Medium"/>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676" name="Google Shape;676;p68"/>
          <p:cNvSpPr txBox="1"/>
          <p:nvPr/>
        </p:nvSpPr>
        <p:spPr>
          <a:xfrm>
            <a:off x="2474200" y="3236850"/>
            <a:ext cx="4104000" cy="1028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aheim"/>
              <a:ea typeface="Anaheim"/>
              <a:cs typeface="Anaheim"/>
              <a:sym typeface="Anaheim"/>
            </a:endParaRPr>
          </a:p>
        </p:txBody>
      </p:sp>
      <p:sp>
        <p:nvSpPr>
          <p:cNvPr id="677" name="Google Shape;677;p68"/>
          <p:cNvSpPr txBox="1"/>
          <p:nvPr/>
        </p:nvSpPr>
        <p:spPr>
          <a:xfrm>
            <a:off x="6863300" y="863850"/>
            <a:ext cx="974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(20Z302)</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dk1"/>
                </a:solidFill>
                <a:latin typeface="Barlow Condensed Medium"/>
                <a:ea typeface="Barlow Condensed Medium"/>
                <a:cs typeface="Barlow Condensed Medium"/>
                <a:sym typeface="Barlow Condensed Medium"/>
              </a:rPr>
              <a:t>(20Z314)</a:t>
            </a:r>
            <a:endParaRPr sz="1900">
              <a:solidFill>
                <a:schemeClr val="dk1"/>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(20Z317)</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dk1"/>
                </a:solidFill>
                <a:latin typeface="Barlow Condensed Medium"/>
                <a:ea typeface="Barlow Condensed Medium"/>
                <a:cs typeface="Barlow Condensed Medium"/>
                <a:sym typeface="Barlow Condensed Medium"/>
              </a:rPr>
              <a:t>(20Z331)</a:t>
            </a:r>
            <a:endParaRPr sz="1900">
              <a:solidFill>
                <a:schemeClr val="dk1"/>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lt2"/>
                </a:solidFill>
                <a:latin typeface="Barlow Condensed Medium"/>
                <a:ea typeface="Barlow Condensed Medium"/>
                <a:cs typeface="Barlow Condensed Medium"/>
                <a:sym typeface="Barlow Condensed Medium"/>
              </a:rPr>
              <a:t>(20Z354)</a:t>
            </a:r>
            <a:endParaRPr sz="1900">
              <a:solidFill>
                <a:schemeClr val="lt2"/>
              </a:solidFill>
              <a:latin typeface="Barlow Condensed Medium"/>
              <a:ea typeface="Barlow Condensed Medium"/>
              <a:cs typeface="Barlow Condensed Medium"/>
              <a:sym typeface="Barlow Condensed Medium"/>
            </a:endParaRPr>
          </a:p>
          <a:p>
            <a:pPr indent="0" lvl="0" marL="0" rtl="0" algn="l">
              <a:spcBef>
                <a:spcPts val="0"/>
              </a:spcBef>
              <a:spcAft>
                <a:spcPts val="0"/>
              </a:spcAft>
              <a:buNone/>
            </a:pPr>
            <a:r>
              <a:rPr lang="en" sz="1900">
                <a:solidFill>
                  <a:schemeClr val="dk1"/>
                </a:solidFill>
                <a:latin typeface="Barlow Condensed Medium"/>
                <a:ea typeface="Barlow Condensed Medium"/>
                <a:cs typeface="Barlow Condensed Medium"/>
                <a:sym typeface="Barlow Condensed Medium"/>
              </a:rPr>
              <a:t>(20Z355)</a:t>
            </a:r>
            <a:endParaRPr sz="1900">
              <a:solidFill>
                <a:schemeClr val="lt2"/>
              </a:solidFill>
              <a:latin typeface="Barlow Condensed Medium"/>
              <a:ea typeface="Barlow Condensed Medium"/>
              <a:cs typeface="Barlow Condensed Medium"/>
              <a:sym typeface="Barlow 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47200" y="2589125"/>
            <a:ext cx="3633900" cy="5619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sz="1400"/>
              <a:t>Python</a:t>
            </a:r>
            <a:r>
              <a:rPr b="0" lang="en" sz="1400"/>
              <a:t> is a widely used general-purpose, high level programming language.</a:t>
            </a:r>
            <a:endParaRPr b="0" sz="5000"/>
          </a:p>
        </p:txBody>
      </p:sp>
      <p:pic>
        <p:nvPicPr>
          <p:cNvPr id="369" name="Google Shape;369;p29"/>
          <p:cNvPicPr preferRelativeResize="0"/>
          <p:nvPr/>
        </p:nvPicPr>
        <p:blipFill>
          <a:blip r:embed="rId3">
            <a:alphaModFix/>
          </a:blip>
          <a:stretch>
            <a:fillRect/>
          </a:stretch>
        </p:blipFill>
        <p:spPr>
          <a:xfrm>
            <a:off x="5056225" y="3747300"/>
            <a:ext cx="3686175" cy="1238250"/>
          </a:xfrm>
          <a:prstGeom prst="rect">
            <a:avLst/>
          </a:prstGeom>
          <a:noFill/>
          <a:ln>
            <a:noFill/>
          </a:ln>
        </p:spPr>
      </p:pic>
      <p:sp>
        <p:nvSpPr>
          <p:cNvPr id="370" name="Google Shape;370;p29"/>
          <p:cNvSpPr txBox="1"/>
          <p:nvPr>
            <p:ph idx="1" type="subTitle"/>
          </p:nvPr>
        </p:nvSpPr>
        <p:spPr>
          <a:xfrm>
            <a:off x="5626675" y="1847750"/>
            <a:ext cx="2797200" cy="466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800">
                <a:solidFill>
                  <a:schemeClr val="lt1"/>
                </a:solidFill>
                <a:latin typeface="Overpass Mono"/>
                <a:ea typeface="Overpass Mono"/>
                <a:cs typeface="Overpass Mono"/>
                <a:sym typeface="Overpass Mono"/>
              </a:rPr>
              <a:t>Python</a:t>
            </a:r>
            <a:endParaRPr/>
          </a:p>
        </p:txBody>
      </p:sp>
      <p:sp>
        <p:nvSpPr>
          <p:cNvPr id="371" name="Google Shape;371;p29"/>
          <p:cNvSpPr txBox="1"/>
          <p:nvPr>
            <p:ph idx="2" type="subTitle"/>
          </p:nvPr>
        </p:nvSpPr>
        <p:spPr>
          <a:xfrm>
            <a:off x="379025" y="3260200"/>
            <a:ext cx="3355800" cy="596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latin typeface="Overpass Mono"/>
                <a:ea typeface="Overpass Mono"/>
                <a:cs typeface="Overpass Mono"/>
                <a:sym typeface="Overpass Mono"/>
              </a:rPr>
              <a:t>VERSION USED-3.9.5</a:t>
            </a:r>
            <a:endParaRPr>
              <a:latin typeface="Overpass Mono"/>
              <a:ea typeface="Overpass Mono"/>
              <a:cs typeface="Overpass Mono"/>
              <a:sym typeface="Overpass Mono"/>
            </a:endParaRPr>
          </a:p>
          <a:p>
            <a:pPr indent="0" lvl="0" marL="0" rtl="0" algn="l">
              <a:spcBef>
                <a:spcPts val="0"/>
              </a:spcBef>
              <a:spcAft>
                <a:spcPts val="0"/>
              </a:spcAft>
              <a:buNone/>
            </a:pPr>
            <a:r>
              <a:rPr lang="en">
                <a:latin typeface="Overpass Mono"/>
                <a:ea typeface="Overpass Mono"/>
                <a:cs typeface="Overpass Mono"/>
                <a:sym typeface="Overpass Mono"/>
              </a:rPr>
              <a:t>COMPILER USED-IDLE</a:t>
            </a:r>
            <a:r>
              <a:rPr lang="en">
                <a:latin typeface="Overpass Mono"/>
                <a:ea typeface="Overpass Mono"/>
                <a:cs typeface="Overpass Mono"/>
                <a:sym typeface="Overpass Mono"/>
              </a:rPr>
              <a:t>, TERMINAL</a:t>
            </a:r>
            <a:endParaRPr>
              <a:latin typeface="Overpass Mono"/>
              <a:ea typeface="Overpass Mono"/>
              <a:cs typeface="Overpass Mono"/>
              <a:sym typeface="Overpass Mono"/>
            </a:endParaRPr>
          </a:p>
        </p:txBody>
      </p:sp>
      <p:sp>
        <p:nvSpPr>
          <p:cNvPr id="372" name="Google Shape;372;p29"/>
          <p:cNvSpPr txBox="1"/>
          <p:nvPr>
            <p:ph idx="3" type="title"/>
          </p:nvPr>
        </p:nvSpPr>
        <p:spPr>
          <a:xfrm>
            <a:off x="5626675" y="1381550"/>
            <a:ext cx="3115800" cy="466200"/>
          </a:xfrm>
          <a:prstGeom prst="rect">
            <a:avLst/>
          </a:prstGeom>
        </p:spPr>
        <p:txBody>
          <a:bodyPr anchorCtr="0" anchor="ctr" bIns="0" lIns="91425" spcFirstLastPara="1" rIns="91425" wrap="square" tIns="0">
            <a:noAutofit/>
          </a:bodyPr>
          <a:lstStyle/>
          <a:p>
            <a:pPr indent="0" lvl="0" marL="0" rtl="0" algn="l">
              <a:spcBef>
                <a:spcPts val="0"/>
              </a:spcBef>
              <a:spcAft>
                <a:spcPts val="0"/>
              </a:spcAft>
              <a:buNone/>
            </a:pPr>
            <a:r>
              <a:rPr lang="en"/>
              <a:t>Language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0"/>
          <p:cNvSpPr txBox="1"/>
          <p:nvPr>
            <p:ph idx="6" type="title"/>
          </p:nvPr>
        </p:nvSpPr>
        <p:spPr>
          <a:xfrm>
            <a:off x="1278000" y="3420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FEATURES</a:t>
            </a:r>
            <a:endParaRPr/>
          </a:p>
        </p:txBody>
      </p:sp>
      <p:sp>
        <p:nvSpPr>
          <p:cNvPr id="378" name="Google Shape;378;p30"/>
          <p:cNvSpPr txBox="1"/>
          <p:nvPr>
            <p:ph idx="1" type="subTitle"/>
          </p:nvPr>
        </p:nvSpPr>
        <p:spPr>
          <a:xfrm flipH="1">
            <a:off x="6040625" y="1928650"/>
            <a:ext cx="20664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Verifying </a:t>
            </a:r>
            <a:r>
              <a:rPr lang="en"/>
              <a:t>Authenticity</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379" name="Google Shape;379;p30"/>
          <p:cNvSpPr txBox="1"/>
          <p:nvPr>
            <p:ph idx="2" type="ctrTitle"/>
          </p:nvPr>
        </p:nvSpPr>
        <p:spPr>
          <a:xfrm flipH="1">
            <a:off x="1037600" y="142875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Web Scraping</a:t>
            </a:r>
            <a:endParaRPr/>
          </a:p>
        </p:txBody>
      </p:sp>
      <p:sp>
        <p:nvSpPr>
          <p:cNvPr id="380" name="Google Shape;380;p30"/>
          <p:cNvSpPr txBox="1"/>
          <p:nvPr>
            <p:ph idx="3" type="subTitle"/>
          </p:nvPr>
        </p:nvSpPr>
        <p:spPr>
          <a:xfrm flipH="1">
            <a:off x="1037000" y="192865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Extraction of Data from the Web </a:t>
            </a:r>
            <a:endParaRPr/>
          </a:p>
          <a:p>
            <a:pPr indent="0" lvl="0" marL="0" rtl="0" algn="ctr">
              <a:spcBef>
                <a:spcPts val="0"/>
              </a:spcBef>
              <a:spcAft>
                <a:spcPts val="0"/>
              </a:spcAft>
              <a:buNone/>
            </a:pPr>
            <a:r>
              <a:t/>
            </a:r>
            <a:endParaRPr/>
          </a:p>
        </p:txBody>
      </p:sp>
      <p:sp>
        <p:nvSpPr>
          <p:cNvPr id="381" name="Google Shape;381;p30"/>
          <p:cNvSpPr txBox="1"/>
          <p:nvPr>
            <p:ph idx="5" type="subTitle"/>
          </p:nvPr>
        </p:nvSpPr>
        <p:spPr>
          <a:xfrm flipH="1">
            <a:off x="3538802" y="1928650"/>
            <a:ext cx="2067000" cy="430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Sending emails using python</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grpSp>
        <p:nvGrpSpPr>
          <p:cNvPr id="382" name="Google Shape;382;p30"/>
          <p:cNvGrpSpPr/>
          <p:nvPr/>
        </p:nvGrpSpPr>
        <p:grpSpPr>
          <a:xfrm>
            <a:off x="3851848" y="2570562"/>
            <a:ext cx="1440305" cy="2572929"/>
            <a:chOff x="3851848" y="2570562"/>
            <a:chExt cx="1440305" cy="2572929"/>
          </a:xfrm>
        </p:grpSpPr>
        <p:sp>
          <p:nvSpPr>
            <p:cNvPr id="383" name="Google Shape;383;p30"/>
            <p:cNvSpPr/>
            <p:nvPr/>
          </p:nvSpPr>
          <p:spPr>
            <a:xfrm>
              <a:off x="3851848" y="4010317"/>
              <a:ext cx="1440305" cy="719800"/>
            </a:xfrm>
            <a:custGeom>
              <a:rect b="b" l="l" r="r" t="t"/>
              <a:pathLst>
                <a:path extrusionOk="0" h="22492" w="45006">
                  <a:moveTo>
                    <a:pt x="11287" y="22492"/>
                  </a:moveTo>
                  <a:lnTo>
                    <a:pt x="0" y="1"/>
                  </a:lnTo>
                  <a:lnTo>
                    <a:pt x="45006" y="1"/>
                  </a:lnTo>
                  <a:lnTo>
                    <a:pt x="33778" y="22492"/>
                  </a:lnTo>
                  <a:close/>
                </a:path>
              </a:pathLst>
            </a:custGeom>
            <a:solidFill>
              <a:srgbClr val="FFFFFF">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4213029" y="4730018"/>
              <a:ext cx="719800" cy="413472"/>
            </a:xfrm>
            <a:custGeom>
              <a:rect b="b" l="l" r="r" t="t"/>
              <a:pathLst>
                <a:path extrusionOk="0" h="12920" w="22492">
                  <a:moveTo>
                    <a:pt x="0" y="1"/>
                  </a:moveTo>
                  <a:lnTo>
                    <a:pt x="22491" y="1"/>
                  </a:lnTo>
                  <a:lnTo>
                    <a:pt x="22491" y="12919"/>
                  </a:lnTo>
                  <a:lnTo>
                    <a:pt x="0" y="1291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a:off x="3851848" y="2570562"/>
              <a:ext cx="1440305" cy="1439920"/>
            </a:xfrm>
            <a:custGeom>
              <a:rect b="b" l="l" r="r" t="t"/>
              <a:pathLst>
                <a:path extrusionOk="0" h="44994" w="45006">
                  <a:moveTo>
                    <a:pt x="0" y="0"/>
                  </a:moveTo>
                  <a:lnTo>
                    <a:pt x="45006" y="0"/>
                  </a:lnTo>
                  <a:lnTo>
                    <a:pt x="45006" y="44994"/>
                  </a:lnTo>
                  <a:lnTo>
                    <a:pt x="0" y="4499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30"/>
          <p:cNvGrpSpPr/>
          <p:nvPr/>
        </p:nvGrpSpPr>
        <p:grpSpPr>
          <a:xfrm>
            <a:off x="1349436" y="2570562"/>
            <a:ext cx="1798893" cy="2572929"/>
            <a:chOff x="1349436" y="2570562"/>
            <a:chExt cx="1798893" cy="2572929"/>
          </a:xfrm>
        </p:grpSpPr>
        <p:sp>
          <p:nvSpPr>
            <p:cNvPr id="387" name="Google Shape;387;p30"/>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349436" y="4010317"/>
              <a:ext cx="1798893" cy="719800"/>
            </a:xfrm>
            <a:custGeom>
              <a:rect b="b" l="l" r="r" t="t"/>
              <a:pathLst>
                <a:path extrusionOk="0" h="22492" w="56211">
                  <a:moveTo>
                    <a:pt x="33719" y="22492"/>
                  </a:moveTo>
                  <a:lnTo>
                    <a:pt x="1" y="1"/>
                  </a:lnTo>
                  <a:lnTo>
                    <a:pt x="44947" y="1"/>
                  </a:lnTo>
                  <a:lnTo>
                    <a:pt x="56210"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p:nvPr/>
          </p:nvSpPr>
          <p:spPr>
            <a:xfrm>
              <a:off x="2428436" y="4730018"/>
              <a:ext cx="719800" cy="413472"/>
            </a:xfrm>
            <a:custGeom>
              <a:rect b="b" l="l" r="r" t="t"/>
              <a:pathLst>
                <a:path extrusionOk="0" h="12920" w="22492">
                  <a:moveTo>
                    <a:pt x="0" y="1"/>
                  </a:moveTo>
                  <a:lnTo>
                    <a:pt x="0" y="12919"/>
                  </a:lnTo>
                  <a:lnTo>
                    <a:pt x="22491" y="12919"/>
                  </a:lnTo>
                  <a:lnTo>
                    <a:pt x="224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1349436" y="2570562"/>
              <a:ext cx="1439952" cy="1439920"/>
            </a:xfrm>
            <a:custGeom>
              <a:rect b="b" l="l" r="r" t="t"/>
              <a:pathLst>
                <a:path extrusionOk="0" h="44994" w="44995">
                  <a:moveTo>
                    <a:pt x="1" y="0"/>
                  </a:moveTo>
                  <a:lnTo>
                    <a:pt x="44995" y="0"/>
                  </a:lnTo>
                  <a:lnTo>
                    <a:pt x="44995" y="44994"/>
                  </a:lnTo>
                  <a:lnTo>
                    <a:pt x="1" y="4499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0"/>
          <p:cNvGrpSpPr/>
          <p:nvPr/>
        </p:nvGrpSpPr>
        <p:grpSpPr>
          <a:xfrm>
            <a:off x="5995705" y="2570562"/>
            <a:ext cx="1798893" cy="2572929"/>
            <a:chOff x="5995705" y="2570562"/>
            <a:chExt cx="1798893" cy="2572929"/>
          </a:xfrm>
        </p:grpSpPr>
        <p:sp>
          <p:nvSpPr>
            <p:cNvPr id="392" name="Google Shape;392;p30"/>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5995705" y="4010317"/>
              <a:ext cx="1798893" cy="719800"/>
            </a:xfrm>
            <a:custGeom>
              <a:rect b="b" l="l" r="r" t="t"/>
              <a:pathLst>
                <a:path extrusionOk="0" h="22492" w="56211">
                  <a:moveTo>
                    <a:pt x="1" y="22492"/>
                  </a:moveTo>
                  <a:lnTo>
                    <a:pt x="11216" y="1"/>
                  </a:lnTo>
                  <a:lnTo>
                    <a:pt x="56210" y="1"/>
                  </a:lnTo>
                  <a:lnTo>
                    <a:pt x="22492" y="22492"/>
                  </a:lnTo>
                  <a:close/>
                </a:path>
              </a:pathLst>
            </a:custGeom>
            <a:solidFill>
              <a:srgbClr val="1B1464">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6354614" y="2570562"/>
              <a:ext cx="1439952" cy="1439920"/>
            </a:xfrm>
            <a:custGeom>
              <a:rect b="b" l="l" r="r" t="t"/>
              <a:pathLst>
                <a:path extrusionOk="0" h="44994" w="44995">
                  <a:moveTo>
                    <a:pt x="0" y="0"/>
                  </a:moveTo>
                  <a:lnTo>
                    <a:pt x="44994" y="0"/>
                  </a:lnTo>
                  <a:lnTo>
                    <a:pt x="44994" y="44994"/>
                  </a:lnTo>
                  <a:lnTo>
                    <a:pt x="0" y="449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5995705" y="4730018"/>
              <a:ext cx="720184" cy="413472"/>
            </a:xfrm>
            <a:custGeom>
              <a:rect b="b" l="l" r="r" t="t"/>
              <a:pathLst>
                <a:path extrusionOk="0" h="12920" w="22504">
                  <a:moveTo>
                    <a:pt x="1" y="1"/>
                  </a:moveTo>
                  <a:lnTo>
                    <a:pt x="22503" y="1"/>
                  </a:lnTo>
                  <a:lnTo>
                    <a:pt x="22503" y="12919"/>
                  </a:lnTo>
                  <a:lnTo>
                    <a:pt x="1" y="129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0"/>
          <p:cNvSpPr txBox="1"/>
          <p:nvPr>
            <p:ph idx="7" type="ctrTitle"/>
          </p:nvPr>
        </p:nvSpPr>
        <p:spPr>
          <a:xfrm flipH="1">
            <a:off x="3539112" y="142875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Email </a:t>
            </a:r>
            <a:r>
              <a:rPr lang="en"/>
              <a:t>Automation</a:t>
            </a:r>
            <a:endParaRPr/>
          </a:p>
        </p:txBody>
      </p:sp>
      <p:sp>
        <p:nvSpPr>
          <p:cNvPr id="397" name="Google Shape;397;p30"/>
          <p:cNvSpPr txBox="1"/>
          <p:nvPr>
            <p:ph idx="8" type="ctrTitle"/>
          </p:nvPr>
        </p:nvSpPr>
        <p:spPr>
          <a:xfrm flipH="1">
            <a:off x="6041962" y="1428754"/>
            <a:ext cx="2066400" cy="430500"/>
          </a:xfrm>
          <a:prstGeom prst="rect">
            <a:avLst/>
          </a:prstGeom>
        </p:spPr>
        <p:txBody>
          <a:bodyPr anchorCtr="0" anchor="b" bIns="0" lIns="91425" spcFirstLastPara="1" rIns="91425" wrap="square" tIns="91425">
            <a:noAutofit/>
          </a:bodyPr>
          <a:lstStyle/>
          <a:p>
            <a:pPr indent="0" lvl="0" marL="0" rtl="0" algn="ctr">
              <a:spcBef>
                <a:spcPts val="0"/>
              </a:spcBef>
              <a:spcAft>
                <a:spcPts val="0"/>
              </a:spcAft>
              <a:buNone/>
            </a:pPr>
            <a:r>
              <a:rPr lang="en"/>
              <a:t>QR detector</a:t>
            </a:r>
            <a:endParaRPr/>
          </a:p>
        </p:txBody>
      </p:sp>
      <p:pic>
        <p:nvPicPr>
          <p:cNvPr id="398" name="Google Shape;398;p30"/>
          <p:cNvPicPr preferRelativeResize="0"/>
          <p:nvPr/>
        </p:nvPicPr>
        <p:blipFill>
          <a:blip r:embed="rId3">
            <a:alphaModFix/>
          </a:blip>
          <a:stretch>
            <a:fillRect/>
          </a:stretch>
        </p:blipFill>
        <p:spPr>
          <a:xfrm>
            <a:off x="1433575" y="2654700"/>
            <a:ext cx="1211050" cy="1211050"/>
          </a:xfrm>
          <a:prstGeom prst="rect">
            <a:avLst/>
          </a:prstGeom>
          <a:noFill/>
          <a:ln cap="flat" cmpd="sng" w="9525">
            <a:solidFill>
              <a:schemeClr val="dk1"/>
            </a:solidFill>
            <a:prstDash val="solid"/>
            <a:round/>
            <a:headEnd len="sm" w="sm" type="none"/>
            <a:tailEnd len="sm" w="sm" type="none"/>
          </a:ln>
        </p:spPr>
      </p:pic>
      <p:pic>
        <p:nvPicPr>
          <p:cNvPr id="399" name="Google Shape;399;p30"/>
          <p:cNvPicPr preferRelativeResize="0"/>
          <p:nvPr/>
        </p:nvPicPr>
        <p:blipFill>
          <a:blip r:embed="rId4">
            <a:alphaModFix/>
          </a:blip>
          <a:stretch>
            <a:fillRect/>
          </a:stretch>
        </p:blipFill>
        <p:spPr>
          <a:xfrm>
            <a:off x="3924412" y="2642700"/>
            <a:ext cx="1295200" cy="1295200"/>
          </a:xfrm>
          <a:prstGeom prst="rect">
            <a:avLst/>
          </a:prstGeom>
          <a:noFill/>
          <a:ln>
            <a:noFill/>
          </a:ln>
        </p:spPr>
      </p:pic>
      <p:pic>
        <p:nvPicPr>
          <p:cNvPr id="400" name="Google Shape;400;p30"/>
          <p:cNvPicPr preferRelativeResize="0"/>
          <p:nvPr/>
        </p:nvPicPr>
        <p:blipFill>
          <a:blip r:embed="rId5">
            <a:alphaModFix/>
          </a:blip>
          <a:stretch>
            <a:fillRect/>
          </a:stretch>
        </p:blipFill>
        <p:spPr>
          <a:xfrm>
            <a:off x="6499375" y="2642700"/>
            <a:ext cx="1211050" cy="1211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454800" y="2009475"/>
            <a:ext cx="8425200" cy="1152900"/>
          </a:xfrm>
          <a:prstGeom prst="rect">
            <a:avLst/>
          </a:prstGeom>
        </p:spPr>
        <p:txBody>
          <a:bodyPr anchorCtr="0" anchor="ctr" bIns="0" lIns="91425" spcFirstLastPara="1" rIns="91425" wrap="square" tIns="0">
            <a:noAutofit/>
          </a:bodyPr>
          <a:lstStyle/>
          <a:p>
            <a:pPr indent="0" lvl="0" marL="0" rtl="0" algn="ctr">
              <a:spcBef>
                <a:spcPts val="0"/>
              </a:spcBef>
              <a:spcAft>
                <a:spcPts val="0"/>
              </a:spcAft>
              <a:buNone/>
            </a:pPr>
            <a:r>
              <a:rPr lang="en"/>
              <a:t>Web Scraping</a:t>
            </a:r>
            <a:r>
              <a:rPr lang="en"/>
              <a:t>_Decoded  </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2"/>
          <p:cNvSpPr txBox="1"/>
          <p:nvPr>
            <p:ph idx="1" type="body"/>
          </p:nvPr>
        </p:nvSpPr>
        <p:spPr>
          <a:xfrm>
            <a:off x="302875" y="2019600"/>
            <a:ext cx="4462500" cy="3013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500">
                <a:latin typeface="Roboto Mono"/>
                <a:ea typeface="Roboto Mono"/>
                <a:cs typeface="Roboto Mono"/>
                <a:sym typeface="Roboto Mono"/>
              </a:rPr>
              <a:t>Web Scraping is a process of automating the extraction of data </a:t>
            </a:r>
            <a:r>
              <a:rPr lang="en" sz="1500">
                <a:latin typeface="Roboto Mono"/>
                <a:ea typeface="Roboto Mono"/>
                <a:cs typeface="Roboto Mono"/>
                <a:sym typeface="Roboto Mono"/>
              </a:rPr>
              <a:t>efficiently</a:t>
            </a:r>
            <a:endParaRPr sz="1500">
              <a:latin typeface="Roboto Mono"/>
              <a:ea typeface="Roboto Mono"/>
              <a:cs typeface="Roboto Mono"/>
              <a:sym typeface="Roboto Mono"/>
            </a:endParaRPr>
          </a:p>
          <a:p>
            <a:pPr indent="0" lvl="0" marL="457200" rtl="0" algn="l">
              <a:spcBef>
                <a:spcPts val="0"/>
              </a:spcBef>
              <a:spcAft>
                <a:spcPts val="0"/>
              </a:spcAft>
              <a:buNone/>
            </a:pPr>
            <a:r>
              <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With help of web scraping, you can extract data from any website, no matter how large is the data, on your computer </a:t>
            </a:r>
            <a:endParaRPr sz="1500">
              <a:latin typeface="Roboto Mono"/>
              <a:ea typeface="Roboto Mono"/>
              <a:cs typeface="Roboto Mono"/>
              <a:sym typeface="Roboto Mono"/>
            </a:endParaRPr>
          </a:p>
          <a:p>
            <a:pPr indent="0" lvl="0" marL="457200" rtl="0" algn="l">
              <a:spcBef>
                <a:spcPts val="0"/>
              </a:spcBef>
              <a:spcAft>
                <a:spcPts val="0"/>
              </a:spcAft>
              <a:buNone/>
            </a:pPr>
            <a:r>
              <a:t/>
            </a:r>
            <a:endParaRPr sz="1500">
              <a:latin typeface="Roboto Mono"/>
              <a:ea typeface="Roboto Mono"/>
              <a:cs typeface="Roboto Mono"/>
              <a:sym typeface="Roboto Mono"/>
            </a:endParaRPr>
          </a:p>
          <a:p>
            <a:pPr indent="-323850" lvl="0" marL="457200" rtl="0" algn="l">
              <a:spcBef>
                <a:spcPts val="0"/>
              </a:spcBef>
              <a:spcAft>
                <a:spcPts val="0"/>
              </a:spcAft>
              <a:buSzPts val="1500"/>
              <a:buFont typeface="Roboto Mono"/>
              <a:buChar char="●"/>
            </a:pPr>
            <a:r>
              <a:rPr lang="en" sz="1500">
                <a:latin typeface="Roboto Mono"/>
                <a:ea typeface="Roboto Mono"/>
                <a:cs typeface="Roboto Mono"/>
                <a:sym typeface="Roboto Mono"/>
              </a:rPr>
              <a:t>That data then can be used for any kind of data manipulation and operation on it.</a:t>
            </a:r>
            <a:endParaRPr sz="1500">
              <a:latin typeface="Roboto Mono"/>
              <a:ea typeface="Roboto Mono"/>
              <a:cs typeface="Roboto Mono"/>
              <a:sym typeface="Roboto Mono"/>
            </a:endParaRPr>
          </a:p>
        </p:txBody>
      </p:sp>
      <p:sp>
        <p:nvSpPr>
          <p:cNvPr id="411" name="Google Shape;411;p32"/>
          <p:cNvSpPr txBox="1"/>
          <p:nvPr>
            <p:ph type="title"/>
          </p:nvPr>
        </p:nvSpPr>
        <p:spPr>
          <a:xfrm>
            <a:off x="537325" y="1015700"/>
            <a:ext cx="39936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Web Scraping?</a:t>
            </a:r>
            <a:endParaRPr>
              <a:solidFill>
                <a:schemeClr val="dk2"/>
              </a:solidFill>
            </a:endParaRPr>
          </a:p>
        </p:txBody>
      </p:sp>
      <p:sp>
        <p:nvSpPr>
          <p:cNvPr id="412" name="Google Shape;412;p32"/>
          <p:cNvSpPr/>
          <p:nvPr/>
        </p:nvSpPr>
        <p:spPr>
          <a:xfrm>
            <a:off x="7524751" y="3887550"/>
            <a:ext cx="1619286" cy="241405"/>
          </a:xfrm>
          <a:custGeom>
            <a:rect b="b" l="l" r="r" t="t"/>
            <a:pathLst>
              <a:path extrusionOk="0" h="5859" w="146079">
                <a:moveTo>
                  <a:pt x="1" y="1"/>
                </a:moveTo>
                <a:lnTo>
                  <a:pt x="1" y="5858"/>
                </a:lnTo>
                <a:lnTo>
                  <a:pt x="146079" y="5858"/>
                </a:lnTo>
                <a:lnTo>
                  <a:pt x="1460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32"/>
          <p:cNvPicPr preferRelativeResize="0"/>
          <p:nvPr/>
        </p:nvPicPr>
        <p:blipFill rotWithShape="1">
          <a:blip r:embed="rId3">
            <a:alphaModFix/>
          </a:blip>
          <a:srcRect b="-10490" l="-2210" r="2209" t="10490"/>
          <a:stretch/>
        </p:blipFill>
        <p:spPr>
          <a:xfrm>
            <a:off x="4910275" y="661150"/>
            <a:ext cx="3650925" cy="3467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type="title"/>
          </p:nvPr>
        </p:nvSpPr>
        <p:spPr>
          <a:xfrm>
            <a:off x="1278050" y="343200"/>
            <a:ext cx="65880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does it work?</a:t>
            </a:r>
            <a:endParaRPr/>
          </a:p>
        </p:txBody>
      </p:sp>
      <p:sp>
        <p:nvSpPr>
          <p:cNvPr id="419" name="Google Shape;419;p33"/>
          <p:cNvSpPr txBox="1"/>
          <p:nvPr/>
        </p:nvSpPr>
        <p:spPr>
          <a:xfrm>
            <a:off x="4074200" y="1859725"/>
            <a:ext cx="4803600" cy="3190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Font typeface="Roboto Mono"/>
              <a:buChar char="➔"/>
            </a:pPr>
            <a:r>
              <a:rPr lang="en" sz="1500">
                <a:solidFill>
                  <a:srgbClr val="FFFFFF"/>
                </a:solidFill>
                <a:latin typeface="Roboto Mono"/>
                <a:ea typeface="Roboto Mono"/>
                <a:cs typeface="Roboto Mono"/>
                <a:sym typeface="Roboto Mono"/>
              </a:rPr>
              <a:t>Web Scrapers will be given specific </a:t>
            </a:r>
            <a:r>
              <a:rPr lang="en" sz="1500">
                <a:solidFill>
                  <a:srgbClr val="FFFFFF"/>
                </a:solidFill>
                <a:latin typeface="Roboto Mono"/>
                <a:ea typeface="Roboto Mono"/>
                <a:cs typeface="Roboto Mono"/>
                <a:sym typeface="Roboto Mono"/>
              </a:rPr>
              <a:t>URLs</a:t>
            </a:r>
            <a:r>
              <a:rPr lang="en" sz="1500">
                <a:solidFill>
                  <a:srgbClr val="FFFFFF"/>
                </a:solidFill>
                <a:latin typeface="Roboto Mono"/>
                <a:ea typeface="Roboto Mono"/>
                <a:cs typeface="Roboto Mono"/>
                <a:sym typeface="Roboto Mono"/>
              </a:rPr>
              <a:t> or a whole list to scrape data</a:t>
            </a:r>
            <a:endParaRPr sz="15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sz="1500">
              <a:solidFill>
                <a:srgbClr val="FFFFFF"/>
              </a:solidFill>
              <a:latin typeface="Roboto Mono"/>
              <a:ea typeface="Roboto Mono"/>
              <a:cs typeface="Roboto Mono"/>
              <a:sym typeface="Roboto Mono"/>
            </a:endParaRPr>
          </a:p>
          <a:p>
            <a:pPr indent="-323850" lvl="0" marL="457200" rtl="0" algn="l">
              <a:spcBef>
                <a:spcPts val="0"/>
              </a:spcBef>
              <a:spcAft>
                <a:spcPts val="0"/>
              </a:spcAft>
              <a:buClr>
                <a:srgbClr val="FFFFFF"/>
              </a:buClr>
              <a:buSzPts val="1500"/>
              <a:buFont typeface="Roboto Mono"/>
              <a:buChar char="➔"/>
            </a:pPr>
            <a:r>
              <a:rPr lang="en" sz="1500">
                <a:solidFill>
                  <a:srgbClr val="FFFFFF"/>
                </a:solidFill>
                <a:latin typeface="Roboto Mono"/>
                <a:ea typeface="Roboto Mono"/>
                <a:cs typeface="Roboto Mono"/>
                <a:sym typeface="Roboto Mono"/>
              </a:rPr>
              <a:t>Web scrapers gather website data in the same way a human would do it.</a:t>
            </a:r>
            <a:endParaRPr sz="15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sz="1500">
              <a:solidFill>
                <a:srgbClr val="FFFFFF"/>
              </a:solidFill>
              <a:latin typeface="Roboto Mono"/>
              <a:ea typeface="Roboto Mono"/>
              <a:cs typeface="Roboto Mono"/>
              <a:sym typeface="Roboto Mono"/>
            </a:endParaRPr>
          </a:p>
          <a:p>
            <a:pPr indent="-323850" lvl="0" marL="457200" rtl="0" algn="l">
              <a:spcBef>
                <a:spcPts val="0"/>
              </a:spcBef>
              <a:spcAft>
                <a:spcPts val="0"/>
              </a:spcAft>
              <a:buClr>
                <a:srgbClr val="FFFFFF"/>
              </a:buClr>
              <a:buSzPts val="1500"/>
              <a:buFont typeface="Roboto Mono"/>
              <a:buChar char="➔"/>
            </a:pPr>
            <a:r>
              <a:rPr lang="en" sz="1500">
                <a:solidFill>
                  <a:srgbClr val="FFFFFF"/>
                </a:solidFill>
                <a:latin typeface="Roboto Mono"/>
                <a:ea typeface="Roboto Mono"/>
                <a:cs typeface="Roboto Mono"/>
                <a:sym typeface="Roboto Mono"/>
              </a:rPr>
              <a:t>It goes onto a web page, gets the relevant data and move forward to next page</a:t>
            </a:r>
            <a:endParaRPr sz="1500">
              <a:solidFill>
                <a:srgbClr val="FFFFFF"/>
              </a:solidFill>
              <a:latin typeface="Roboto Mono"/>
              <a:ea typeface="Roboto Mono"/>
              <a:cs typeface="Roboto Mono"/>
              <a:sym typeface="Roboto Mono"/>
            </a:endParaRPr>
          </a:p>
          <a:p>
            <a:pPr indent="0" lvl="0" marL="914400" rtl="0" algn="l">
              <a:spcBef>
                <a:spcPts val="0"/>
              </a:spcBef>
              <a:spcAft>
                <a:spcPts val="0"/>
              </a:spcAft>
              <a:buNone/>
            </a:pPr>
            <a:r>
              <a:t/>
            </a:r>
            <a:endParaRPr sz="1500">
              <a:solidFill>
                <a:srgbClr val="FFFFFF"/>
              </a:solidFill>
              <a:latin typeface="Roboto Mono"/>
              <a:ea typeface="Roboto Mono"/>
              <a:cs typeface="Roboto Mono"/>
              <a:sym typeface="Roboto Mono"/>
            </a:endParaRPr>
          </a:p>
          <a:p>
            <a:pPr indent="-323850" lvl="0" marL="457200" rtl="0" algn="l">
              <a:spcBef>
                <a:spcPts val="0"/>
              </a:spcBef>
              <a:spcAft>
                <a:spcPts val="0"/>
              </a:spcAft>
              <a:buClr>
                <a:srgbClr val="FFFFFF"/>
              </a:buClr>
              <a:buSzPts val="1500"/>
              <a:buFont typeface="Roboto Mono"/>
              <a:buChar char="➔"/>
            </a:pPr>
            <a:r>
              <a:rPr lang="en" sz="1500">
                <a:solidFill>
                  <a:srgbClr val="FFFFFF"/>
                </a:solidFill>
                <a:latin typeface="Roboto Mono"/>
                <a:ea typeface="Roboto Mono"/>
                <a:cs typeface="Roboto Mono"/>
                <a:sym typeface="Roboto Mono"/>
              </a:rPr>
              <a:t>Finally the scraper will run and let the user download the data as Excel sheet or other formats </a:t>
            </a:r>
            <a:endParaRPr sz="1500">
              <a:solidFill>
                <a:srgbClr val="FFFFFF"/>
              </a:solidFill>
              <a:latin typeface="Roboto Mono"/>
              <a:ea typeface="Roboto Mono"/>
              <a:cs typeface="Roboto Mono"/>
              <a:sym typeface="Roboto Mono"/>
            </a:endParaRPr>
          </a:p>
        </p:txBody>
      </p:sp>
      <p:pic>
        <p:nvPicPr>
          <p:cNvPr id="420" name="Google Shape;420;p33"/>
          <p:cNvPicPr preferRelativeResize="0"/>
          <p:nvPr/>
        </p:nvPicPr>
        <p:blipFill>
          <a:blip r:embed="rId3">
            <a:alphaModFix/>
          </a:blip>
          <a:stretch>
            <a:fillRect/>
          </a:stretch>
        </p:blipFill>
        <p:spPr>
          <a:xfrm>
            <a:off x="299850" y="2038300"/>
            <a:ext cx="3248025" cy="1409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